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7" r:id="rId4"/>
    <p:sldId id="276" r:id="rId5"/>
    <p:sldId id="284" r:id="rId6"/>
    <p:sldId id="260" r:id="rId7"/>
    <p:sldId id="266" r:id="rId8"/>
    <p:sldId id="265" r:id="rId9"/>
    <p:sldId id="280" r:id="rId10"/>
    <p:sldId id="285" r:id="rId11"/>
    <p:sldId id="281" r:id="rId12"/>
    <p:sldId id="286" r:id="rId13"/>
    <p:sldId id="261" r:id="rId14"/>
    <p:sldId id="287" r:id="rId15"/>
    <p:sldId id="264" r:id="rId16"/>
    <p:sldId id="274" r:id="rId17"/>
    <p:sldId id="273" r:id="rId18"/>
    <p:sldId id="275" r:id="rId19"/>
    <p:sldId id="262" r:id="rId20"/>
    <p:sldId id="283" r:id="rId21"/>
    <p:sldId id="270" r:id="rId22"/>
    <p:sldId id="268" r:id="rId23"/>
    <p:sldId id="263" r:id="rId24"/>
    <p:sldId id="267" r:id="rId25"/>
    <p:sldId id="269" r:id="rId26"/>
    <p:sldId id="288"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24236940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14084718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18832432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29533376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1036729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10443318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20976079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5143698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1251068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20268368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A6609D-72D4-460A-B79D-C6E512A152E9}" type="datetimeFigureOut">
              <a:rPr kumimoji="1" lang="ja-JP" altLang="en-US" smtClean="0"/>
              <a:t>2016/2/18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27889578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6609D-72D4-460A-B79D-C6E512A152E9}" type="datetimeFigureOut">
              <a:rPr kumimoji="1" lang="ja-JP" altLang="en-US" smtClean="0"/>
              <a:t>2016/2/18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5B8FB-194E-46FC-B6B2-EA0FB3CDD57C}" type="slidenum">
              <a:rPr kumimoji="1" lang="ja-JP" altLang="en-US" smtClean="0"/>
              <a:t>‹#›</a:t>
            </a:fld>
            <a:endParaRPr kumimoji="1" lang="ja-JP" altLang="en-US"/>
          </a:p>
        </p:txBody>
      </p:sp>
    </p:spTree>
    <p:extLst>
      <p:ext uri="{BB962C8B-B14F-4D97-AF65-F5344CB8AC3E}">
        <p14:creationId xmlns:p14="http://schemas.microsoft.com/office/powerpoint/2010/main" val="1649381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横巻き 4"/>
          <p:cNvSpPr/>
          <p:nvPr/>
        </p:nvSpPr>
        <p:spPr>
          <a:xfrm>
            <a:off x="107504" y="9943"/>
            <a:ext cx="8856984" cy="2952328"/>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323528" y="1124744"/>
            <a:ext cx="8640960" cy="1470025"/>
          </a:xfrm>
        </p:spPr>
        <p:txBody>
          <a:bodyPr>
            <a:noAutofit/>
          </a:bodyPr>
          <a:lstStyle/>
          <a:p>
            <a:r>
              <a:rPr lang="ja-JP" altLang="ja-JP" sz="3600" dirty="0" smtClean="0"/>
              <a:t>【</a:t>
            </a:r>
            <a:r>
              <a:rPr lang="ja-JP" altLang="ja-JP" sz="3600" dirty="0"/>
              <a:t>新専門医制度における指導医</a:t>
            </a:r>
            <a:r>
              <a:rPr lang="ja-JP" altLang="ja-JP" sz="3600" dirty="0" smtClean="0"/>
              <a:t>、</a:t>
            </a:r>
            <a:r>
              <a:rPr lang="en-US" altLang="ja-JP" sz="3600" dirty="0" smtClean="0"/>
              <a:t/>
            </a:r>
            <a:br>
              <a:rPr lang="en-US" altLang="ja-JP" sz="3600" dirty="0" smtClean="0"/>
            </a:br>
            <a:r>
              <a:rPr lang="ja-JP" altLang="ja-JP" sz="3600" dirty="0" smtClean="0"/>
              <a:t>修練</a:t>
            </a:r>
            <a:r>
              <a:rPr lang="ja-JP" altLang="ja-JP" sz="3600" dirty="0"/>
              <a:t>指導責任者の役割】 　</a:t>
            </a:r>
            <a:r>
              <a:rPr lang="en-US" altLang="ja-JP" sz="3600" dirty="0" smtClean="0"/>
              <a:t/>
            </a:r>
            <a:br>
              <a:rPr lang="en-US" altLang="ja-JP" sz="3600" dirty="0" smtClean="0"/>
            </a:br>
            <a:r>
              <a:rPr lang="ja-JP" altLang="ja-JP" sz="3600" dirty="0" smtClean="0"/>
              <a:t>―</a:t>
            </a:r>
            <a:r>
              <a:rPr lang="ja-JP" altLang="ja-JP" sz="3600" dirty="0"/>
              <a:t>指導医として知っておいてほしいこと</a:t>
            </a:r>
            <a:r>
              <a:rPr lang="ja-JP" altLang="ja-JP" sz="3600" dirty="0" smtClean="0"/>
              <a:t>ー</a:t>
            </a:r>
            <a:r>
              <a:rPr lang="ja-JP" altLang="ja-JP" sz="3600" dirty="0"/>
              <a:t/>
            </a:r>
            <a:br>
              <a:rPr lang="ja-JP" altLang="ja-JP" sz="3600" dirty="0"/>
            </a:br>
            <a:endParaRPr kumimoji="1" lang="ja-JP" altLang="en-US" sz="3600" dirty="0"/>
          </a:p>
        </p:txBody>
      </p:sp>
      <p:sp>
        <p:nvSpPr>
          <p:cNvPr id="3" name="サブタイトル 2"/>
          <p:cNvSpPr>
            <a:spLocks noGrp="1"/>
          </p:cNvSpPr>
          <p:nvPr>
            <p:ph type="subTitle" idx="1"/>
          </p:nvPr>
        </p:nvSpPr>
        <p:spPr>
          <a:xfrm>
            <a:off x="1043608" y="3861048"/>
            <a:ext cx="7218332" cy="1752600"/>
          </a:xfrm>
        </p:spPr>
        <p:txBody>
          <a:bodyPr/>
          <a:lstStyle/>
          <a:p>
            <a:r>
              <a:rPr lang="ja-JP" altLang="ja-JP" dirty="0"/>
              <a:t>心臓血管</a:t>
            </a:r>
            <a:r>
              <a:rPr lang="ja-JP" altLang="ja-JP" dirty="0" smtClean="0"/>
              <a:t>外科専門医</a:t>
            </a:r>
            <a:r>
              <a:rPr lang="ja-JP" altLang="ja-JP" dirty="0"/>
              <a:t>認定機構</a:t>
            </a:r>
            <a:r>
              <a:rPr lang="ja-JP" altLang="ja-JP" dirty="0" smtClean="0"/>
              <a:t>代表</a:t>
            </a:r>
            <a:r>
              <a:rPr lang="ja-JP" altLang="en-US" dirty="0" smtClean="0"/>
              <a:t>幹事</a:t>
            </a:r>
            <a:endParaRPr lang="en-US" altLang="ja-JP" dirty="0" smtClean="0"/>
          </a:p>
          <a:p>
            <a:r>
              <a:rPr kumimoji="1" lang="ja-JP" altLang="en-US" dirty="0"/>
              <a:t>橋本和弘</a:t>
            </a:r>
          </a:p>
        </p:txBody>
      </p:sp>
      <p:sp>
        <p:nvSpPr>
          <p:cNvPr id="4" name="正方形/長方形 3"/>
          <p:cNvSpPr/>
          <p:nvPr/>
        </p:nvSpPr>
        <p:spPr>
          <a:xfrm>
            <a:off x="7020272" y="6165304"/>
            <a:ext cx="1569660" cy="369332"/>
          </a:xfrm>
          <a:prstGeom prst="rect">
            <a:avLst/>
          </a:prstGeom>
        </p:spPr>
        <p:txBody>
          <a:bodyPr wrap="none">
            <a:spAutoFit/>
          </a:bodyPr>
          <a:lstStyle/>
          <a:p>
            <a:r>
              <a:rPr lang="ja-JP" altLang="ja-JP" dirty="0" smtClean="0"/>
              <a:t>指導医講習会</a:t>
            </a:r>
            <a:endParaRPr lang="ja-JP" altLang="en-US" dirty="0"/>
          </a:p>
        </p:txBody>
      </p:sp>
    </p:spTree>
    <p:extLst>
      <p:ext uri="{BB962C8B-B14F-4D97-AF65-F5344CB8AC3E}">
        <p14:creationId xmlns:p14="http://schemas.microsoft.com/office/powerpoint/2010/main" val="10532513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39552" y="476672"/>
            <a:ext cx="8064896" cy="79208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dirty="0" smtClean="0"/>
              <a:t>新専門医制度での修練指導医像</a:t>
            </a:r>
            <a:endParaRPr kumimoji="1" lang="ja-JP" altLang="en-US" dirty="0"/>
          </a:p>
        </p:txBody>
      </p:sp>
      <p:sp>
        <p:nvSpPr>
          <p:cNvPr id="3" name="テキスト ボックス 2"/>
          <p:cNvSpPr txBox="1"/>
          <p:nvPr/>
        </p:nvSpPr>
        <p:spPr>
          <a:xfrm>
            <a:off x="755576" y="1684959"/>
            <a:ext cx="7369325" cy="523220"/>
          </a:xfrm>
          <a:prstGeom prst="rect">
            <a:avLst/>
          </a:prstGeom>
          <a:noFill/>
        </p:spPr>
        <p:txBody>
          <a:bodyPr wrap="none" rtlCol="0">
            <a:spAutoFit/>
          </a:bodyPr>
          <a:lstStyle/>
          <a:p>
            <a:r>
              <a:rPr kumimoji="1" lang="ja-JP" altLang="en-US" sz="2800" dirty="0" smtClean="0"/>
              <a:t>指導医の質が専門研修　　医療の質を決定する</a:t>
            </a:r>
            <a:endParaRPr kumimoji="1" lang="ja-JP" altLang="en-US" sz="2800" dirty="0"/>
          </a:p>
        </p:txBody>
      </p:sp>
      <p:sp>
        <p:nvSpPr>
          <p:cNvPr id="4" name="右矢印 3"/>
          <p:cNvSpPr/>
          <p:nvPr/>
        </p:nvSpPr>
        <p:spPr>
          <a:xfrm>
            <a:off x="4499992" y="1844824"/>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20224" y="2780928"/>
            <a:ext cx="5559535" cy="2677656"/>
          </a:xfrm>
          <a:prstGeom prst="rect">
            <a:avLst/>
          </a:prstGeom>
          <a:noFill/>
        </p:spPr>
        <p:txBody>
          <a:bodyPr wrap="none" rtlCol="0">
            <a:spAutoFit/>
          </a:bodyPr>
          <a:lstStyle/>
          <a:p>
            <a:r>
              <a:rPr kumimoji="1" lang="ja-JP" altLang="en-US" sz="2400" dirty="0" smtClean="0"/>
              <a:t>十分な指導医層で</a:t>
            </a:r>
            <a:r>
              <a:rPr kumimoji="1" lang="en-US" altLang="ja-JP" sz="2400" dirty="0" smtClean="0"/>
              <a:t>『</a:t>
            </a:r>
            <a:r>
              <a:rPr kumimoji="1" lang="ja-JP" altLang="en-US" sz="2400" dirty="0" smtClean="0"/>
              <a:t>誰もが後進の指導</a:t>
            </a:r>
            <a:r>
              <a:rPr kumimoji="1" lang="en-US" altLang="ja-JP" sz="2400" dirty="0" smtClean="0"/>
              <a:t>』</a:t>
            </a:r>
            <a:r>
              <a:rPr kumimoji="1" lang="ja-JP" altLang="en-US" sz="2400" dirty="0" smtClean="0"/>
              <a:t>を</a:t>
            </a:r>
            <a:endParaRPr kumimoji="1" lang="en-US" altLang="ja-JP" sz="2400" dirty="0" smtClean="0"/>
          </a:p>
          <a:p>
            <a:endParaRPr lang="en-US" altLang="ja-JP" sz="2400" dirty="0"/>
          </a:p>
          <a:p>
            <a:endParaRPr kumimoji="1" lang="en-US" altLang="ja-JP" sz="2400" dirty="0" smtClean="0"/>
          </a:p>
          <a:p>
            <a:r>
              <a:rPr lang="ja-JP" altLang="en-US" sz="2400" dirty="0"/>
              <a:t>特殊</a:t>
            </a:r>
            <a:r>
              <a:rPr lang="ja-JP" altLang="en-US" sz="2400" dirty="0" smtClean="0"/>
              <a:t>な資格ではなく、</a:t>
            </a:r>
            <a:r>
              <a:rPr lang="en-US" altLang="ja-JP" sz="2400" dirty="0" smtClean="0"/>
              <a:t>『</a:t>
            </a:r>
            <a:r>
              <a:rPr lang="ja-JP" altLang="en-US" sz="2400" dirty="0" smtClean="0"/>
              <a:t>役割</a:t>
            </a:r>
            <a:r>
              <a:rPr lang="en-US" altLang="ja-JP" sz="2400" dirty="0" smtClean="0"/>
              <a:t>』</a:t>
            </a:r>
            <a:r>
              <a:rPr lang="ja-JP" altLang="en-US" sz="2400" dirty="0" smtClean="0"/>
              <a:t>に</a:t>
            </a:r>
            <a:endParaRPr lang="en-US" altLang="ja-JP" sz="2400" dirty="0" smtClean="0"/>
          </a:p>
          <a:p>
            <a:endParaRPr kumimoji="1" lang="en-US" altLang="ja-JP" sz="2400" dirty="0"/>
          </a:p>
          <a:p>
            <a:endParaRPr lang="en-US" altLang="ja-JP" sz="2400" dirty="0" smtClean="0"/>
          </a:p>
          <a:p>
            <a:r>
              <a:rPr kumimoji="1" lang="en-US" altLang="ja-JP" sz="2400" dirty="0" smtClean="0"/>
              <a:t>『</a:t>
            </a:r>
            <a:r>
              <a:rPr kumimoji="1" lang="ja-JP" altLang="en-US" sz="2400" dirty="0" smtClean="0"/>
              <a:t>診療実績</a:t>
            </a:r>
            <a:r>
              <a:rPr kumimoji="1" lang="en-US" altLang="ja-JP" sz="2400" dirty="0" smtClean="0"/>
              <a:t>』</a:t>
            </a:r>
            <a:r>
              <a:rPr kumimoji="1" lang="ja-JP" altLang="en-US" sz="2400" dirty="0" smtClean="0"/>
              <a:t>と</a:t>
            </a:r>
            <a:r>
              <a:rPr kumimoji="1" lang="en-US" altLang="ja-JP" sz="2400" dirty="0" smtClean="0"/>
              <a:t>『</a:t>
            </a:r>
            <a:r>
              <a:rPr kumimoji="1" lang="ja-JP" altLang="en-US" sz="2400" dirty="0" smtClean="0"/>
              <a:t>教育・指導力</a:t>
            </a:r>
            <a:r>
              <a:rPr kumimoji="1" lang="en-US" altLang="ja-JP" sz="2400" dirty="0" smtClean="0"/>
              <a:t>』</a:t>
            </a:r>
            <a:r>
              <a:rPr kumimoji="1" lang="ja-JP" altLang="en-US" sz="2400" dirty="0" smtClean="0"/>
              <a:t>が重要</a:t>
            </a:r>
            <a:endParaRPr kumimoji="1" lang="ja-JP" altLang="en-US" sz="2400" dirty="0"/>
          </a:p>
        </p:txBody>
      </p:sp>
      <p:sp>
        <p:nvSpPr>
          <p:cNvPr id="7" name="角丸四角形吹き出し 6"/>
          <p:cNvSpPr/>
          <p:nvPr/>
        </p:nvSpPr>
        <p:spPr>
          <a:xfrm>
            <a:off x="3707904" y="3356992"/>
            <a:ext cx="3888432" cy="504056"/>
          </a:xfrm>
          <a:prstGeom prst="wedgeRoundRectCallout">
            <a:avLst>
              <a:gd name="adj1" fmla="val -29688"/>
              <a:gd name="adj2" fmla="val -839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専攻医３名に１指導医という原則</a:t>
            </a:r>
            <a:endParaRPr kumimoji="1" lang="en-US" altLang="ja-JP" dirty="0" smtClean="0"/>
          </a:p>
          <a:p>
            <a:pPr algn="ctr"/>
            <a:r>
              <a:rPr lang="ja-JP" altLang="en-US" dirty="0"/>
              <a:t>どの地域に</a:t>
            </a:r>
            <a:r>
              <a:rPr lang="ja-JP" altLang="en-US" dirty="0" smtClean="0"/>
              <a:t>も指導医</a:t>
            </a:r>
            <a:endParaRPr kumimoji="1" lang="ja-JP" altLang="en-US" dirty="0"/>
          </a:p>
        </p:txBody>
      </p:sp>
      <p:sp>
        <p:nvSpPr>
          <p:cNvPr id="8" name="角丸四角形吹き出し 7"/>
          <p:cNvSpPr/>
          <p:nvPr/>
        </p:nvSpPr>
        <p:spPr>
          <a:xfrm>
            <a:off x="3419872" y="4437112"/>
            <a:ext cx="3816424" cy="504056"/>
          </a:xfrm>
          <a:prstGeom prst="wedgeRoundRectCallout">
            <a:avLst>
              <a:gd name="adj1" fmla="val -29688"/>
              <a:gd name="adj2" fmla="val -839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専門医</a:t>
            </a:r>
            <a:r>
              <a:rPr lang="ja-JP" altLang="en-US" dirty="0" smtClean="0"/>
              <a:t>は必然的に指導医</a:t>
            </a:r>
            <a:r>
              <a:rPr lang="ja-JP" altLang="en-US" dirty="0"/>
              <a:t>と</a:t>
            </a:r>
            <a:r>
              <a:rPr lang="ja-JP" altLang="en-US" dirty="0" smtClean="0"/>
              <a:t>して働く</a:t>
            </a:r>
            <a:endParaRPr kumimoji="1" lang="ja-JP" altLang="en-US" dirty="0"/>
          </a:p>
        </p:txBody>
      </p:sp>
      <p:sp>
        <p:nvSpPr>
          <p:cNvPr id="9" name="角丸四角形吹き出し 8"/>
          <p:cNvSpPr/>
          <p:nvPr/>
        </p:nvSpPr>
        <p:spPr>
          <a:xfrm>
            <a:off x="1619672" y="5557781"/>
            <a:ext cx="2088232" cy="504056"/>
          </a:xfrm>
          <a:prstGeom prst="wedgeRoundRectCallout">
            <a:avLst>
              <a:gd name="adj1" fmla="val -29688"/>
              <a:gd name="adj2" fmla="val -839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専門医の更新１回</a:t>
            </a:r>
            <a:endParaRPr kumimoji="1" lang="ja-JP" altLang="en-US" dirty="0"/>
          </a:p>
        </p:txBody>
      </p:sp>
      <p:sp>
        <p:nvSpPr>
          <p:cNvPr id="10" name="角丸四角形吹き出し 9"/>
          <p:cNvSpPr/>
          <p:nvPr/>
        </p:nvSpPr>
        <p:spPr>
          <a:xfrm>
            <a:off x="4139952" y="5557781"/>
            <a:ext cx="2232248" cy="504056"/>
          </a:xfrm>
          <a:prstGeom prst="wedgeRoundRectCallout">
            <a:avLst>
              <a:gd name="adj1" fmla="val -29688"/>
              <a:gd name="adj2" fmla="val -839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講習会など</a:t>
            </a:r>
            <a:r>
              <a:rPr lang="ja-JP" altLang="en-US" dirty="0" smtClean="0"/>
              <a:t>のＦＤ</a:t>
            </a:r>
            <a:endParaRPr kumimoji="1" lang="ja-JP" altLang="en-US" dirty="0"/>
          </a:p>
        </p:txBody>
      </p:sp>
      <p:sp>
        <p:nvSpPr>
          <p:cNvPr id="11" name="テキスト ボックス 10"/>
          <p:cNvSpPr txBox="1"/>
          <p:nvPr/>
        </p:nvSpPr>
        <p:spPr>
          <a:xfrm>
            <a:off x="6395271" y="6419457"/>
            <a:ext cx="2632452" cy="369332"/>
          </a:xfrm>
          <a:prstGeom prst="rect">
            <a:avLst/>
          </a:prstGeom>
          <a:noFill/>
        </p:spPr>
        <p:txBody>
          <a:bodyPr wrap="none" rtlCol="0">
            <a:spAutoFit/>
          </a:bodyPr>
          <a:lstStyle/>
          <a:p>
            <a:r>
              <a:rPr kumimoji="1" lang="ja-JP" altLang="en-US" dirty="0" smtClean="0"/>
              <a:t>日本専門医機構資料より</a:t>
            </a:r>
            <a:endParaRPr kumimoji="1" lang="ja-JP" altLang="en-US" dirty="0"/>
          </a:p>
        </p:txBody>
      </p:sp>
    </p:spTree>
    <p:extLst>
      <p:ext uri="{BB962C8B-B14F-4D97-AF65-F5344CB8AC3E}">
        <p14:creationId xmlns:p14="http://schemas.microsoft.com/office/powerpoint/2010/main" val="16803038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918223" y="33697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endParaRPr lang="ja-JP" altLang="ja-JP"/>
          </a:p>
        </p:txBody>
      </p:sp>
      <p:sp>
        <p:nvSpPr>
          <p:cNvPr id="9" name="正方形/長方形 8"/>
          <p:cNvSpPr/>
          <p:nvPr/>
        </p:nvSpPr>
        <p:spPr>
          <a:xfrm>
            <a:off x="2740428" y="3"/>
            <a:ext cx="3355406" cy="830997"/>
          </a:xfrm>
          <a:prstGeom prst="rect">
            <a:avLst/>
          </a:prstGeom>
        </p:spPr>
        <p:txBody>
          <a:bodyPr wrap="none">
            <a:spAutoFit/>
          </a:bodyPr>
          <a:lstStyle/>
          <a:p>
            <a:pPr algn="just">
              <a:lnSpc>
                <a:spcPct val="150000"/>
              </a:lnSpc>
            </a:pPr>
            <a:r>
              <a:rPr lang="en-US" altLang="ja-JP" sz="3200" kern="100" dirty="0">
                <a:latin typeface="+mn-ea"/>
              </a:rPr>
              <a:t>ii)</a:t>
            </a:r>
            <a:r>
              <a:rPr lang="ja-JP" altLang="ja-JP" sz="3200" kern="100" dirty="0">
                <a:latin typeface="+mn-ea"/>
              </a:rPr>
              <a:t>専門医共通講習</a:t>
            </a:r>
            <a:endParaRPr lang="ja-JP" altLang="ja-JP" sz="3200" kern="100" dirty="0">
              <a:latin typeface="+mn-ea"/>
              <a:cs typeface="Times New Roman"/>
            </a:endParaRPr>
          </a:p>
        </p:txBody>
      </p:sp>
      <p:sp>
        <p:nvSpPr>
          <p:cNvPr id="10" name="正方形/長方形 9"/>
          <p:cNvSpPr/>
          <p:nvPr/>
        </p:nvSpPr>
        <p:spPr>
          <a:xfrm>
            <a:off x="1915790" y="1438031"/>
            <a:ext cx="6616650" cy="5078313"/>
          </a:xfrm>
          <a:prstGeom prst="rect">
            <a:avLst/>
          </a:prstGeom>
        </p:spPr>
        <p:txBody>
          <a:bodyPr wrap="square">
            <a:spAutoFit/>
          </a:bodyPr>
          <a:lstStyle/>
          <a:p>
            <a:pPr lvl="0">
              <a:lnSpc>
                <a:spcPct val="150000"/>
              </a:lnSpc>
            </a:pPr>
            <a:r>
              <a:rPr lang="ja-JP" altLang="ja-JP" sz="2400" dirty="0">
                <a:latin typeface="+mn-ea"/>
              </a:rPr>
              <a:t>医療安全講習会（</a:t>
            </a:r>
            <a:r>
              <a:rPr lang="ja-JP" altLang="ja-JP" sz="2400" dirty="0">
                <a:solidFill>
                  <a:srgbClr val="FF0000"/>
                </a:solidFill>
                <a:latin typeface="+mn-ea"/>
              </a:rPr>
              <a:t>必修項目：</a:t>
            </a:r>
            <a:r>
              <a:rPr lang="en-US" altLang="ja-JP" sz="2400" dirty="0">
                <a:latin typeface="+mn-ea"/>
              </a:rPr>
              <a:t>5</a:t>
            </a:r>
            <a:r>
              <a:rPr lang="ja-JP" altLang="ja-JP" sz="2400" dirty="0">
                <a:latin typeface="+mn-ea"/>
              </a:rPr>
              <a:t>年間に</a:t>
            </a:r>
            <a:r>
              <a:rPr lang="en-US" altLang="ja-JP" sz="2400" dirty="0">
                <a:latin typeface="+mn-ea"/>
              </a:rPr>
              <a:t>1</a:t>
            </a:r>
            <a:r>
              <a:rPr lang="ja-JP" altLang="ja-JP" sz="2400" dirty="0">
                <a:latin typeface="+mn-ea"/>
              </a:rPr>
              <a:t>単位以上）</a:t>
            </a:r>
          </a:p>
          <a:p>
            <a:pPr lvl="0">
              <a:lnSpc>
                <a:spcPct val="150000"/>
              </a:lnSpc>
            </a:pPr>
            <a:r>
              <a:rPr lang="ja-JP" altLang="ja-JP" sz="2400" dirty="0">
                <a:latin typeface="+mn-ea"/>
              </a:rPr>
              <a:t>感染対策講習会（</a:t>
            </a:r>
            <a:r>
              <a:rPr lang="ja-JP" altLang="ja-JP" sz="2400" dirty="0">
                <a:solidFill>
                  <a:srgbClr val="FF0000"/>
                </a:solidFill>
                <a:latin typeface="+mn-ea"/>
              </a:rPr>
              <a:t>必修項目</a:t>
            </a:r>
            <a:r>
              <a:rPr lang="ja-JP" altLang="ja-JP" sz="2400" dirty="0">
                <a:latin typeface="+mn-ea"/>
              </a:rPr>
              <a:t>：</a:t>
            </a:r>
            <a:r>
              <a:rPr lang="en-US" altLang="ja-JP" sz="2400" dirty="0">
                <a:latin typeface="+mn-ea"/>
              </a:rPr>
              <a:t>5</a:t>
            </a:r>
            <a:r>
              <a:rPr lang="ja-JP" altLang="ja-JP" sz="2400" dirty="0">
                <a:latin typeface="+mn-ea"/>
              </a:rPr>
              <a:t>年間に</a:t>
            </a:r>
            <a:r>
              <a:rPr lang="en-US" altLang="ja-JP" sz="2400" dirty="0">
                <a:latin typeface="+mn-ea"/>
              </a:rPr>
              <a:t>1</a:t>
            </a:r>
            <a:r>
              <a:rPr lang="ja-JP" altLang="ja-JP" sz="2400" dirty="0">
                <a:latin typeface="+mn-ea"/>
              </a:rPr>
              <a:t>単位以上）</a:t>
            </a:r>
          </a:p>
          <a:p>
            <a:pPr lvl="0">
              <a:lnSpc>
                <a:spcPct val="150000"/>
              </a:lnSpc>
            </a:pPr>
            <a:r>
              <a:rPr lang="ja-JP" altLang="ja-JP" sz="2400" dirty="0">
                <a:latin typeface="+mn-ea"/>
              </a:rPr>
              <a:t>医療倫理講習会（</a:t>
            </a:r>
            <a:r>
              <a:rPr lang="ja-JP" altLang="ja-JP" sz="2400" dirty="0">
                <a:solidFill>
                  <a:srgbClr val="FF0000"/>
                </a:solidFill>
                <a:latin typeface="+mn-ea"/>
              </a:rPr>
              <a:t>必修項目</a:t>
            </a:r>
            <a:r>
              <a:rPr lang="ja-JP" altLang="ja-JP" sz="2400" dirty="0">
                <a:latin typeface="+mn-ea"/>
              </a:rPr>
              <a:t>：</a:t>
            </a:r>
            <a:r>
              <a:rPr lang="en-US" altLang="ja-JP" sz="2400" dirty="0">
                <a:latin typeface="+mn-ea"/>
              </a:rPr>
              <a:t>5</a:t>
            </a:r>
            <a:r>
              <a:rPr lang="ja-JP" altLang="ja-JP" sz="2400" dirty="0">
                <a:latin typeface="+mn-ea"/>
              </a:rPr>
              <a:t>年間に</a:t>
            </a:r>
            <a:r>
              <a:rPr lang="en-US" altLang="ja-JP" sz="2400" dirty="0">
                <a:latin typeface="+mn-ea"/>
              </a:rPr>
              <a:t>1</a:t>
            </a:r>
            <a:r>
              <a:rPr lang="ja-JP" altLang="ja-JP" sz="2400" dirty="0">
                <a:latin typeface="+mn-ea"/>
              </a:rPr>
              <a:t>単位以上）</a:t>
            </a:r>
          </a:p>
          <a:p>
            <a:pPr lvl="0">
              <a:lnSpc>
                <a:spcPct val="150000"/>
              </a:lnSpc>
            </a:pPr>
            <a:r>
              <a:rPr lang="ja-JP" altLang="ja-JP" sz="2400" dirty="0">
                <a:latin typeface="+mn-ea"/>
              </a:rPr>
              <a:t>指導医講習会</a:t>
            </a:r>
          </a:p>
          <a:p>
            <a:pPr lvl="0">
              <a:lnSpc>
                <a:spcPct val="150000"/>
              </a:lnSpc>
            </a:pPr>
            <a:r>
              <a:rPr lang="ja-JP" altLang="ja-JP" sz="2400" dirty="0">
                <a:latin typeface="+mn-ea"/>
              </a:rPr>
              <a:t>保険医療講習会</a:t>
            </a:r>
          </a:p>
          <a:p>
            <a:pPr lvl="0">
              <a:lnSpc>
                <a:spcPct val="150000"/>
              </a:lnSpc>
            </a:pPr>
            <a:r>
              <a:rPr lang="ja-JP" altLang="ja-JP" sz="2400" dirty="0">
                <a:latin typeface="+mn-ea"/>
              </a:rPr>
              <a:t>臨床研究</a:t>
            </a:r>
            <a:r>
              <a:rPr lang="en-US" altLang="ja-JP" sz="2400" dirty="0">
                <a:latin typeface="+mn-ea"/>
              </a:rPr>
              <a:t>/</a:t>
            </a:r>
            <a:r>
              <a:rPr lang="ja-JP" altLang="ja-JP" sz="2400" dirty="0">
                <a:latin typeface="+mn-ea"/>
              </a:rPr>
              <a:t>臨床試験講習会</a:t>
            </a:r>
          </a:p>
          <a:p>
            <a:pPr lvl="0">
              <a:lnSpc>
                <a:spcPct val="150000"/>
              </a:lnSpc>
            </a:pPr>
            <a:r>
              <a:rPr lang="ja-JP" altLang="ja-JP" sz="2400" dirty="0">
                <a:latin typeface="+mn-ea"/>
              </a:rPr>
              <a:t>医療事故検討会</a:t>
            </a:r>
          </a:p>
          <a:p>
            <a:pPr lvl="0">
              <a:lnSpc>
                <a:spcPct val="150000"/>
              </a:lnSpc>
            </a:pPr>
            <a:r>
              <a:rPr lang="ja-JP" altLang="ja-JP" sz="2400" dirty="0">
                <a:latin typeface="+mn-ea"/>
              </a:rPr>
              <a:t>医療法制講習会</a:t>
            </a:r>
          </a:p>
          <a:p>
            <a:pPr lvl="0">
              <a:lnSpc>
                <a:spcPct val="150000"/>
              </a:lnSpc>
            </a:pPr>
            <a:r>
              <a:rPr lang="ja-JP" altLang="ja-JP" sz="2400" dirty="0">
                <a:latin typeface="+mn-ea"/>
              </a:rPr>
              <a:t>医療経済（保険医療など）に関する講習会</a:t>
            </a:r>
            <a:r>
              <a:rPr lang="ja-JP" altLang="en-US" sz="2400" dirty="0">
                <a:latin typeface="+mn-ea"/>
              </a:rPr>
              <a:t>　など</a:t>
            </a:r>
            <a:endParaRPr lang="ja-JP" altLang="ja-JP" sz="2400" dirty="0">
              <a:latin typeface="+mn-ea"/>
            </a:endParaRPr>
          </a:p>
        </p:txBody>
      </p:sp>
      <p:sp>
        <p:nvSpPr>
          <p:cNvPr id="11" name="正方形/長方形 10"/>
          <p:cNvSpPr/>
          <p:nvPr/>
        </p:nvSpPr>
        <p:spPr>
          <a:xfrm>
            <a:off x="2809106" y="764704"/>
            <a:ext cx="3851126" cy="830997"/>
          </a:xfrm>
          <a:prstGeom prst="rect">
            <a:avLst/>
          </a:prstGeom>
          <a:solidFill>
            <a:srgbClr val="FF0000"/>
          </a:solidFill>
        </p:spPr>
        <p:txBody>
          <a:bodyPr wrap="square">
            <a:spAutoFit/>
          </a:bodyPr>
          <a:lstStyle/>
          <a:p>
            <a:pPr algn="ctr"/>
            <a:r>
              <a:rPr lang="ja-JP" altLang="ja-JP" sz="2400" kern="0" dirty="0">
                <a:solidFill>
                  <a:srgbClr val="FFFFFF"/>
                </a:solidFill>
                <a:latin typeface="+mn-ea"/>
              </a:rPr>
              <a:t>最</a:t>
            </a:r>
            <a:r>
              <a:rPr lang="ja-JP" altLang="en-US" sz="2400" kern="0" dirty="0">
                <a:solidFill>
                  <a:srgbClr val="FFFFFF"/>
                </a:solidFill>
                <a:latin typeface="+mn-ea"/>
              </a:rPr>
              <a:t>小</a:t>
            </a:r>
            <a:r>
              <a:rPr lang="en-US" altLang="ja-JP" sz="2400" kern="0" dirty="0">
                <a:solidFill>
                  <a:srgbClr val="FFFFFF"/>
                </a:solidFill>
                <a:latin typeface="+mn-ea"/>
              </a:rPr>
              <a:t>5</a:t>
            </a:r>
            <a:r>
              <a:rPr lang="ja-JP" altLang="ja-JP" sz="2400" kern="0" dirty="0">
                <a:solidFill>
                  <a:srgbClr val="FFFFFF"/>
                </a:solidFill>
                <a:latin typeface="+mn-ea"/>
              </a:rPr>
              <a:t>単位、最大</a:t>
            </a:r>
            <a:r>
              <a:rPr lang="en-US" altLang="ja-JP" sz="2400" kern="0" dirty="0">
                <a:solidFill>
                  <a:srgbClr val="FFFFFF"/>
                </a:solidFill>
                <a:latin typeface="+mn-ea"/>
              </a:rPr>
              <a:t>10</a:t>
            </a:r>
            <a:r>
              <a:rPr lang="ja-JP" altLang="ja-JP" sz="2400" kern="0" dirty="0">
                <a:solidFill>
                  <a:srgbClr val="FFFFFF"/>
                </a:solidFill>
                <a:latin typeface="+mn-ea"/>
              </a:rPr>
              <a:t>単位</a:t>
            </a:r>
            <a:endParaRPr lang="ja-JP" altLang="ja-JP" sz="2400" kern="100" dirty="0">
              <a:solidFill>
                <a:srgbClr val="FFFFFF"/>
              </a:solidFill>
              <a:latin typeface="+mn-ea"/>
            </a:endParaRPr>
          </a:p>
          <a:p>
            <a:pPr algn="ctr"/>
            <a:r>
              <a:rPr lang="ja-JP" altLang="ja-JP" sz="2400" kern="100" dirty="0">
                <a:solidFill>
                  <a:srgbClr val="FFFFFF"/>
                </a:solidFill>
                <a:latin typeface="+mn-ea"/>
              </a:rPr>
              <a:t>（このうち</a:t>
            </a:r>
            <a:r>
              <a:rPr lang="en-US" altLang="ja-JP" sz="2400" kern="100" dirty="0">
                <a:solidFill>
                  <a:srgbClr val="FFFFFF"/>
                </a:solidFill>
                <a:latin typeface="+mn-ea"/>
              </a:rPr>
              <a:t>3</a:t>
            </a:r>
            <a:r>
              <a:rPr lang="ja-JP" altLang="ja-JP" sz="2400" kern="100" dirty="0">
                <a:solidFill>
                  <a:srgbClr val="FFFFFF"/>
                </a:solidFill>
                <a:latin typeface="+mn-ea"/>
              </a:rPr>
              <a:t>単位は必修講習）</a:t>
            </a:r>
            <a:endParaRPr lang="ja-JP" altLang="ja-JP" sz="2400" kern="100" dirty="0">
              <a:solidFill>
                <a:srgbClr val="FFFFFF"/>
              </a:solidFill>
              <a:latin typeface="+mn-ea"/>
              <a:cs typeface="Times New Roman"/>
            </a:endParaRPr>
          </a:p>
        </p:txBody>
      </p:sp>
      <p:sp>
        <p:nvSpPr>
          <p:cNvPr id="6" name="横巻き 5"/>
          <p:cNvSpPr/>
          <p:nvPr/>
        </p:nvSpPr>
        <p:spPr>
          <a:xfrm>
            <a:off x="4499992" y="4293096"/>
            <a:ext cx="4373908" cy="1885607"/>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800" dirty="0" smtClean="0"/>
              <a:t>指導医講習として指定されたものであれば認め必須とする（５年で１回）</a:t>
            </a:r>
            <a:endParaRPr lang="en-US" altLang="ja-JP" sz="2800" dirty="0"/>
          </a:p>
        </p:txBody>
      </p:sp>
      <p:sp>
        <p:nvSpPr>
          <p:cNvPr id="2" name="円/楕円 1"/>
          <p:cNvSpPr/>
          <p:nvPr/>
        </p:nvSpPr>
        <p:spPr>
          <a:xfrm>
            <a:off x="1759264" y="3166730"/>
            <a:ext cx="2687380" cy="57234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846797" y="3780912"/>
            <a:ext cx="5466561" cy="646331"/>
          </a:xfrm>
          <a:prstGeom prst="rect">
            <a:avLst/>
          </a:prstGeom>
          <a:noFill/>
        </p:spPr>
        <p:txBody>
          <a:bodyPr wrap="none" rtlCol="0">
            <a:spAutoFit/>
          </a:bodyPr>
          <a:lstStyle/>
          <a:p>
            <a:r>
              <a:rPr kumimoji="1" lang="ja-JP" altLang="en-US" sz="3600" dirty="0" smtClean="0">
                <a:solidFill>
                  <a:srgbClr val="FF0000"/>
                </a:solidFill>
              </a:rPr>
              <a:t>必修項目に入っていない！</a:t>
            </a:r>
            <a:endParaRPr kumimoji="1" lang="ja-JP" altLang="en-US" sz="3600" dirty="0">
              <a:solidFill>
                <a:srgbClr val="FF0000"/>
              </a:solidFill>
            </a:endParaRPr>
          </a:p>
        </p:txBody>
      </p:sp>
    </p:spTree>
    <p:extLst>
      <p:ext uri="{BB962C8B-B14F-4D97-AF65-F5344CB8AC3E}">
        <p14:creationId xmlns:p14="http://schemas.microsoft.com/office/powerpoint/2010/main" val="5560458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67544" y="332656"/>
            <a:ext cx="8280920" cy="158417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23528" y="548680"/>
            <a:ext cx="8820472" cy="1143000"/>
          </a:xfrm>
        </p:spPr>
        <p:txBody>
          <a:bodyPr>
            <a:normAutofit fontScale="90000"/>
          </a:bodyPr>
          <a:lstStyle/>
          <a:p>
            <a:r>
              <a:rPr kumimoji="1" lang="ja-JP" altLang="en-US" dirty="0" smtClean="0"/>
              <a:t>修練施設の責任者</a:t>
            </a:r>
            <a:r>
              <a:rPr kumimoji="1" lang="en-US" altLang="ja-JP" dirty="0" smtClean="0"/>
              <a:t/>
            </a:r>
            <a:br>
              <a:rPr kumimoji="1" lang="en-US" altLang="ja-JP" dirty="0" smtClean="0"/>
            </a:br>
            <a:r>
              <a:rPr lang="ja-JP" altLang="en-US" dirty="0"/>
              <a:t>となる</a:t>
            </a:r>
            <a:r>
              <a:rPr kumimoji="1" lang="ja-JP" altLang="en-US" dirty="0" smtClean="0"/>
              <a:t>資格は修練指導医資格とは別！</a:t>
            </a:r>
            <a:endParaRPr kumimoji="1" lang="ja-JP" altLang="en-US" dirty="0"/>
          </a:p>
        </p:txBody>
      </p:sp>
      <p:sp>
        <p:nvSpPr>
          <p:cNvPr id="3" name="テキスト ボックス 2"/>
          <p:cNvSpPr txBox="1"/>
          <p:nvPr/>
        </p:nvSpPr>
        <p:spPr>
          <a:xfrm>
            <a:off x="1331640" y="3186960"/>
            <a:ext cx="6417141" cy="923330"/>
          </a:xfrm>
          <a:prstGeom prst="rect">
            <a:avLst/>
          </a:prstGeom>
          <a:noFill/>
        </p:spPr>
        <p:txBody>
          <a:bodyPr wrap="none" rtlCol="0">
            <a:spAutoFit/>
          </a:bodyPr>
          <a:lstStyle/>
          <a:p>
            <a:r>
              <a:rPr kumimoji="1" lang="ja-JP" altLang="en-US" sz="5400" dirty="0" smtClean="0"/>
              <a:t>修練指導責任者資格</a:t>
            </a:r>
            <a:endParaRPr kumimoji="1" lang="ja-JP" altLang="en-US" sz="5400" dirty="0"/>
          </a:p>
        </p:txBody>
      </p:sp>
    </p:spTree>
    <p:extLst>
      <p:ext uri="{BB962C8B-B14F-4D97-AF65-F5344CB8AC3E}">
        <p14:creationId xmlns:p14="http://schemas.microsoft.com/office/powerpoint/2010/main" val="9984942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83568" y="404664"/>
            <a:ext cx="7776864" cy="8640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lang="ja-JP" altLang="ja-JP" dirty="0" smtClean="0"/>
              <a:t>修練指導責任者</a:t>
            </a:r>
            <a:r>
              <a:rPr lang="ja-JP" altLang="en-US" dirty="0" smtClean="0"/>
              <a:t>（外科専門医制度）</a:t>
            </a:r>
            <a:endParaRPr kumimoji="1" lang="ja-JP" altLang="en-US" dirty="0"/>
          </a:p>
        </p:txBody>
      </p:sp>
      <p:sp>
        <p:nvSpPr>
          <p:cNvPr id="3" name="正方形/長方形 2"/>
          <p:cNvSpPr/>
          <p:nvPr/>
        </p:nvSpPr>
        <p:spPr>
          <a:xfrm>
            <a:off x="1052736" y="1484784"/>
            <a:ext cx="7038528" cy="5016758"/>
          </a:xfrm>
          <a:prstGeom prst="rect">
            <a:avLst/>
          </a:prstGeom>
        </p:spPr>
        <p:txBody>
          <a:bodyPr wrap="square">
            <a:spAutoFit/>
          </a:bodyPr>
          <a:lstStyle/>
          <a:p>
            <a:r>
              <a:rPr lang="ja-JP" altLang="ja-JP" sz="2000" dirty="0" smtClean="0"/>
              <a:t>《</a:t>
            </a:r>
            <a:r>
              <a:rPr lang="ja-JP" altLang="ja-JP" sz="2000" dirty="0"/>
              <a:t>基準》外科領域における十分な診療経験と教育指導能力を有し，所定の外科診療および外科研究に従事した期間，業績，および研究実績を満たす外科医．</a:t>
            </a:r>
            <a:r>
              <a:rPr lang="ja-JP" altLang="ja-JP" sz="2000" dirty="0">
                <a:solidFill>
                  <a:srgbClr val="FF0000"/>
                </a:solidFill>
              </a:rPr>
              <a:t>具体的に以下のすべての基準を満たす</a:t>
            </a:r>
            <a:r>
              <a:rPr lang="ja-JP" altLang="ja-JP" sz="2000" dirty="0"/>
              <a:t>必要がある</a:t>
            </a:r>
            <a:r>
              <a:rPr lang="ja-JP" altLang="ja-JP" sz="2000" dirty="0" smtClean="0"/>
              <a:t>．</a:t>
            </a:r>
            <a:endParaRPr lang="en-US" altLang="ja-JP" sz="2000" dirty="0" smtClean="0"/>
          </a:p>
          <a:p>
            <a:r>
              <a:rPr lang="ja-JP" altLang="ja-JP" sz="2000" dirty="0" smtClean="0"/>
              <a:t>（</a:t>
            </a:r>
            <a:r>
              <a:rPr lang="ja-JP" altLang="ja-JP" sz="2000" dirty="0"/>
              <a:t>１） </a:t>
            </a:r>
            <a:r>
              <a:rPr lang="ja-JP" altLang="ja-JP" sz="2000" dirty="0">
                <a:solidFill>
                  <a:srgbClr val="FF0000"/>
                </a:solidFill>
              </a:rPr>
              <a:t>現行日本外科学会指導医</a:t>
            </a:r>
            <a:r>
              <a:rPr lang="ja-JP" altLang="ja-JP" sz="2000" dirty="0"/>
              <a:t>（添付：日本外科学会指導医基準）</a:t>
            </a:r>
            <a:r>
              <a:rPr lang="ja-JP" altLang="ja-JP" sz="2000" dirty="0" smtClean="0"/>
              <a:t>．</a:t>
            </a:r>
            <a:endParaRPr lang="en-US" altLang="ja-JP" sz="2000" dirty="0" smtClean="0"/>
          </a:p>
          <a:p>
            <a:r>
              <a:rPr lang="ja-JP" altLang="ja-JP" sz="2000" dirty="0" smtClean="0"/>
              <a:t>（</a:t>
            </a:r>
            <a:r>
              <a:rPr lang="ja-JP" altLang="ja-JP" sz="2000" dirty="0"/>
              <a:t>２） いずれかの外科関連</a:t>
            </a:r>
            <a:r>
              <a:rPr lang="ja-JP" altLang="ja-JP" sz="2000" dirty="0">
                <a:solidFill>
                  <a:srgbClr val="FF0000"/>
                </a:solidFill>
              </a:rPr>
              <a:t>サブスペシャルティ領域</a:t>
            </a:r>
            <a:r>
              <a:rPr lang="ja-JP" altLang="ja-JP" sz="2000" dirty="0"/>
              <a:t>（消化器外科，心臓血管外科，呼吸器外科</a:t>
            </a:r>
            <a:r>
              <a:rPr lang="en-US" altLang="ja-JP" sz="2000" dirty="0"/>
              <a:t>,</a:t>
            </a:r>
            <a:r>
              <a:rPr lang="ja-JP" altLang="ja-JP" sz="2000" dirty="0"/>
              <a:t>小児外科）またはそれに準ずる外科関連領域</a:t>
            </a:r>
            <a:r>
              <a:rPr lang="ja-JP" altLang="ja-JP" sz="2000" dirty="0">
                <a:solidFill>
                  <a:srgbClr val="FF0000"/>
                </a:solidFill>
              </a:rPr>
              <a:t>専門医資格を一回以上更新</a:t>
            </a:r>
            <a:r>
              <a:rPr lang="ja-JP" altLang="ja-JP" sz="2000" dirty="0"/>
              <a:t>した者</a:t>
            </a:r>
            <a:r>
              <a:rPr lang="ja-JP" altLang="ja-JP" sz="2000" dirty="0" smtClean="0"/>
              <a:t>．</a:t>
            </a:r>
            <a:endParaRPr lang="en-US" altLang="ja-JP" sz="2000" dirty="0" smtClean="0"/>
          </a:p>
          <a:p>
            <a:r>
              <a:rPr lang="ja-JP" altLang="ja-JP" sz="2000" dirty="0" smtClean="0"/>
              <a:t>（</a:t>
            </a:r>
            <a:r>
              <a:rPr lang="ja-JP" altLang="ja-JP" sz="2000" dirty="0"/>
              <a:t>３） </a:t>
            </a:r>
            <a:r>
              <a:rPr lang="ja-JP" altLang="ja-JP" sz="2000" dirty="0">
                <a:solidFill>
                  <a:srgbClr val="FF0000"/>
                </a:solidFill>
              </a:rPr>
              <a:t>医学博士号</a:t>
            </a:r>
            <a:r>
              <a:rPr lang="ja-JP" altLang="ja-JP" sz="2000" dirty="0"/>
              <a:t>またはピアレビューを受けた</a:t>
            </a:r>
            <a:r>
              <a:rPr lang="ja-JP" altLang="ja-JP" sz="2000" dirty="0">
                <a:solidFill>
                  <a:srgbClr val="FF0000"/>
                </a:solidFill>
              </a:rPr>
              <a:t>英語による筆頭原著論文</a:t>
            </a:r>
            <a:r>
              <a:rPr lang="en-US" altLang="ja-JP" sz="2000" dirty="0">
                <a:solidFill>
                  <a:srgbClr val="FF0000"/>
                </a:solidFill>
              </a:rPr>
              <a:t>3</a:t>
            </a:r>
            <a:r>
              <a:rPr lang="ja-JP" altLang="ja-JP" sz="2000" dirty="0">
                <a:solidFill>
                  <a:srgbClr val="FF0000"/>
                </a:solidFill>
              </a:rPr>
              <a:t>編</a:t>
            </a:r>
            <a:r>
              <a:rPr lang="ja-JP" altLang="ja-JP" sz="2000" dirty="0"/>
              <a:t>を有する</a:t>
            </a:r>
            <a:r>
              <a:rPr lang="ja-JP" altLang="ja-JP" sz="2000" dirty="0" smtClean="0"/>
              <a:t>．</a:t>
            </a:r>
            <a:endParaRPr lang="en-US" altLang="ja-JP" sz="2000" dirty="0" smtClean="0"/>
          </a:p>
          <a:p>
            <a:endParaRPr lang="en-US" altLang="ja-JP" sz="2000" dirty="0" smtClean="0"/>
          </a:p>
          <a:p>
            <a:r>
              <a:rPr lang="ja-JP" altLang="ja-JP" sz="2000" dirty="0" smtClean="0"/>
              <a:t>《</a:t>
            </a:r>
            <a:r>
              <a:rPr lang="ja-JP" altLang="ja-JP" sz="2000" dirty="0"/>
              <a:t>役割・権限》（１） 専門研修基幹施設における研修プログラム管理委員会の責任者で、プログラムの作成、運営、管理を担う．（２） 専門研修プログラムの管理・遂行や専攻医の採用・修了判定につき最終責任を負う</a:t>
            </a:r>
            <a:r>
              <a:rPr lang="ja-JP" altLang="ja-JP" sz="2000" dirty="0" smtClean="0"/>
              <a:t>．</a:t>
            </a:r>
            <a:endParaRPr lang="ja-JP" altLang="ja-JP" sz="2000" dirty="0"/>
          </a:p>
        </p:txBody>
      </p:sp>
    </p:spTree>
    <p:extLst>
      <p:ext uri="{BB962C8B-B14F-4D97-AF65-F5344CB8AC3E}">
        <p14:creationId xmlns:p14="http://schemas.microsoft.com/office/powerpoint/2010/main" val="5970652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心臓血管外科領域においては</a:t>
            </a:r>
            <a:endParaRPr kumimoji="1" lang="ja-JP" altLang="en-US" dirty="0"/>
          </a:p>
        </p:txBody>
      </p:sp>
      <p:sp>
        <p:nvSpPr>
          <p:cNvPr id="3" name="タイトル 1"/>
          <p:cNvSpPr txBox="1">
            <a:spLocks/>
          </p:cNvSpPr>
          <p:nvPr/>
        </p:nvSpPr>
        <p:spPr>
          <a:xfrm>
            <a:off x="323528" y="2175545"/>
            <a:ext cx="8496944" cy="7758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既に認定されている</a:t>
            </a:r>
            <a:endParaRPr lang="en-US" altLang="ja-JP" sz="3600" dirty="0" smtClean="0"/>
          </a:p>
          <a:p>
            <a:r>
              <a:rPr lang="ja-JP" altLang="en-US" sz="3600" dirty="0" smtClean="0">
                <a:solidFill>
                  <a:srgbClr val="FF0000"/>
                </a:solidFill>
              </a:rPr>
              <a:t>心臓血管外科修練指導者</a:t>
            </a:r>
            <a:r>
              <a:rPr lang="ja-JP" altLang="en-US" sz="3600" dirty="0"/>
              <a:t>資格</a:t>
            </a:r>
            <a:r>
              <a:rPr lang="ja-JP" altLang="en-US" sz="3600" dirty="0" smtClean="0"/>
              <a:t>を適応する</a:t>
            </a:r>
            <a:endParaRPr lang="ja-JP" altLang="en-US" sz="3600" dirty="0"/>
          </a:p>
        </p:txBody>
      </p:sp>
      <p:sp>
        <p:nvSpPr>
          <p:cNvPr id="4" name="テキスト ボックス 3"/>
          <p:cNvSpPr txBox="1"/>
          <p:nvPr/>
        </p:nvSpPr>
        <p:spPr>
          <a:xfrm>
            <a:off x="4225213" y="4221088"/>
            <a:ext cx="4032448" cy="1815882"/>
          </a:xfrm>
          <a:prstGeom prst="rect">
            <a:avLst/>
          </a:prstGeom>
          <a:noFill/>
        </p:spPr>
        <p:txBody>
          <a:bodyPr wrap="square" rtlCol="0">
            <a:spAutoFit/>
          </a:bodyPr>
          <a:lstStyle/>
          <a:p>
            <a:r>
              <a:rPr kumimoji="1" lang="ja-JP" altLang="en-US" sz="2800" dirty="0" smtClean="0"/>
              <a:t>業績</a:t>
            </a:r>
            <a:endParaRPr kumimoji="1" lang="en-US" altLang="ja-JP" sz="2800" dirty="0" smtClean="0"/>
          </a:p>
          <a:p>
            <a:r>
              <a:rPr lang="ja-JP" altLang="en-US" sz="2800" dirty="0"/>
              <a:t>専門医</a:t>
            </a:r>
            <a:r>
              <a:rPr lang="ja-JP" altLang="en-US" sz="2800" dirty="0" smtClean="0"/>
              <a:t>更新あり</a:t>
            </a:r>
            <a:endParaRPr kumimoji="1" lang="en-US" altLang="ja-JP" sz="2800" dirty="0" smtClean="0"/>
          </a:p>
          <a:p>
            <a:r>
              <a:rPr kumimoji="1" lang="ja-JP" altLang="en-US" sz="2800" dirty="0" smtClean="0"/>
              <a:t>高難度手術経験</a:t>
            </a:r>
            <a:endParaRPr kumimoji="1" lang="en-US" altLang="ja-JP" sz="2800" dirty="0" smtClean="0"/>
          </a:p>
          <a:p>
            <a:r>
              <a:rPr lang="en-US" altLang="ja-JP" sz="2800" dirty="0" smtClean="0"/>
              <a:t>BC</a:t>
            </a:r>
            <a:r>
              <a:rPr lang="ja-JP" altLang="en-US" sz="2800" dirty="0" smtClean="0"/>
              <a:t>手術</a:t>
            </a:r>
            <a:r>
              <a:rPr lang="en-US" altLang="ja-JP" sz="2800" dirty="0" smtClean="0"/>
              <a:t>100</a:t>
            </a:r>
            <a:r>
              <a:rPr lang="ja-JP" altLang="en-US" sz="2800" dirty="0" smtClean="0"/>
              <a:t>例（</a:t>
            </a:r>
            <a:r>
              <a:rPr lang="en-US" altLang="ja-JP" sz="2800" dirty="0" smtClean="0"/>
              <a:t>C&gt;50</a:t>
            </a:r>
            <a:r>
              <a:rPr lang="ja-JP" altLang="en-US" sz="2800" dirty="0" smtClean="0"/>
              <a:t>例）等</a:t>
            </a:r>
            <a:endParaRPr lang="en-US" altLang="ja-JP" sz="2800" dirty="0" smtClean="0"/>
          </a:p>
        </p:txBody>
      </p:sp>
      <p:sp>
        <p:nvSpPr>
          <p:cNvPr id="5" name="テキスト ボックス 4"/>
          <p:cNvSpPr txBox="1"/>
          <p:nvPr/>
        </p:nvSpPr>
        <p:spPr>
          <a:xfrm>
            <a:off x="3491880" y="3501008"/>
            <a:ext cx="2004075" cy="584775"/>
          </a:xfrm>
          <a:prstGeom prst="rect">
            <a:avLst/>
          </a:prstGeom>
          <a:noFill/>
        </p:spPr>
        <p:txBody>
          <a:bodyPr wrap="none" rtlCol="0">
            <a:spAutoFit/>
          </a:bodyPr>
          <a:lstStyle/>
          <a:p>
            <a:r>
              <a:rPr kumimoji="1" lang="ja-JP" altLang="en-US" sz="3200" dirty="0" smtClean="0"/>
              <a:t>基準として</a:t>
            </a:r>
            <a:endParaRPr kumimoji="1" lang="ja-JP" altLang="en-US" sz="3200" dirty="0"/>
          </a:p>
        </p:txBody>
      </p:sp>
    </p:spTree>
    <p:extLst>
      <p:ext uri="{BB962C8B-B14F-4D97-AF65-F5344CB8AC3E}">
        <p14:creationId xmlns:p14="http://schemas.microsoft.com/office/powerpoint/2010/main" val="42151362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268760"/>
            <a:ext cx="8427307" cy="1754326"/>
          </a:xfrm>
          <a:prstGeom prst="rect">
            <a:avLst/>
          </a:prstGeom>
          <a:noFill/>
        </p:spPr>
        <p:txBody>
          <a:bodyPr wrap="none" rtlCol="0">
            <a:spAutoFit/>
          </a:bodyPr>
          <a:lstStyle/>
          <a:p>
            <a:r>
              <a:rPr kumimoji="1" lang="ja-JP" altLang="en-US" sz="3600" dirty="0" smtClean="0"/>
              <a:t>心臓血管外科修練指導者資格を有すれば</a:t>
            </a:r>
            <a:endParaRPr kumimoji="1" lang="en-US" altLang="ja-JP" sz="3600" dirty="0" smtClean="0"/>
          </a:p>
          <a:p>
            <a:r>
              <a:rPr lang="ja-JP" altLang="en-US" sz="3600" dirty="0"/>
              <a:t>外科専門医制度</a:t>
            </a:r>
            <a:r>
              <a:rPr lang="ja-JP" altLang="en-US" sz="3600" dirty="0" smtClean="0"/>
              <a:t>の修練指導責任者資格を</a:t>
            </a:r>
            <a:endParaRPr lang="en-US" altLang="ja-JP" sz="3600" dirty="0" smtClean="0"/>
          </a:p>
          <a:p>
            <a:r>
              <a:rPr lang="ja-JP" altLang="en-US" sz="3600" dirty="0" smtClean="0"/>
              <a:t>カバー出来る</a:t>
            </a:r>
            <a:endParaRPr kumimoji="1" lang="ja-JP" altLang="en-US" sz="3600" dirty="0"/>
          </a:p>
        </p:txBody>
      </p:sp>
      <p:sp>
        <p:nvSpPr>
          <p:cNvPr id="3" name="ストライプ矢印 2"/>
          <p:cNvSpPr/>
          <p:nvPr/>
        </p:nvSpPr>
        <p:spPr>
          <a:xfrm rot="5400000">
            <a:off x="3889466" y="2996952"/>
            <a:ext cx="648072" cy="122413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00269" y="4581128"/>
            <a:ext cx="8050602" cy="1077218"/>
          </a:xfrm>
          <a:prstGeom prst="rect">
            <a:avLst/>
          </a:prstGeom>
          <a:noFill/>
        </p:spPr>
        <p:txBody>
          <a:bodyPr wrap="none" rtlCol="0">
            <a:spAutoFit/>
          </a:bodyPr>
          <a:lstStyle/>
          <a:p>
            <a:r>
              <a:rPr kumimoji="1" lang="ja-JP" altLang="en-US" sz="3200" dirty="0" smtClean="0"/>
              <a:t>基幹施設における外科プログラム統括責任者</a:t>
            </a:r>
            <a:endParaRPr kumimoji="1" lang="en-US" altLang="ja-JP" sz="3200" dirty="0" smtClean="0"/>
          </a:p>
          <a:p>
            <a:r>
              <a:rPr lang="ja-JP" altLang="en-US" sz="3200" dirty="0"/>
              <a:t>として</a:t>
            </a:r>
            <a:r>
              <a:rPr lang="ja-JP" altLang="en-US" sz="3200" dirty="0" smtClean="0"/>
              <a:t>も認められる</a:t>
            </a:r>
            <a:endParaRPr kumimoji="1" lang="ja-JP" altLang="en-US" sz="3200" dirty="0"/>
          </a:p>
        </p:txBody>
      </p:sp>
    </p:spTree>
    <p:extLst>
      <p:ext uri="{BB962C8B-B14F-4D97-AF65-F5344CB8AC3E}">
        <p14:creationId xmlns:p14="http://schemas.microsoft.com/office/powerpoint/2010/main" val="3010609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3289" y="116632"/>
            <a:ext cx="8538544" cy="1143000"/>
          </a:xfrm>
        </p:spPr>
        <p:txBody>
          <a:bodyPr>
            <a:normAutofit fontScale="90000"/>
          </a:bodyPr>
          <a:lstStyle/>
          <a:p>
            <a:r>
              <a:rPr kumimoji="1" lang="ja-JP" altLang="en-US" dirty="0" smtClean="0">
                <a:solidFill>
                  <a:srgbClr val="FF0000"/>
                </a:solidFill>
              </a:rPr>
              <a:t>修練指導</a:t>
            </a:r>
            <a:r>
              <a:rPr lang="ja-JP" altLang="en-US" dirty="0" smtClean="0">
                <a:solidFill>
                  <a:srgbClr val="FF0000"/>
                </a:solidFill>
              </a:rPr>
              <a:t>資格認定者</a:t>
            </a:r>
            <a:r>
              <a:rPr lang="ja-JP" altLang="en-US" dirty="0" smtClean="0"/>
              <a:t>の専門医更新</a:t>
            </a:r>
            <a:endParaRPr kumimoji="1" lang="ja-JP" altLang="en-US" dirty="0"/>
          </a:p>
        </p:txBody>
      </p:sp>
      <p:sp>
        <p:nvSpPr>
          <p:cNvPr id="3" name="テキスト ボックス 2"/>
          <p:cNvSpPr txBox="1"/>
          <p:nvPr/>
        </p:nvSpPr>
        <p:spPr>
          <a:xfrm>
            <a:off x="304798" y="1432415"/>
            <a:ext cx="3238387" cy="830997"/>
          </a:xfrm>
          <a:prstGeom prst="rect">
            <a:avLst/>
          </a:prstGeom>
          <a:noFill/>
        </p:spPr>
        <p:txBody>
          <a:bodyPr wrap="none" rtlCol="0">
            <a:spAutoFit/>
          </a:bodyPr>
          <a:lstStyle/>
          <a:p>
            <a:r>
              <a:rPr kumimoji="1" lang="ja-JP" altLang="en-US" sz="2400" dirty="0" smtClean="0"/>
              <a:t>手術経験</a:t>
            </a:r>
            <a:r>
              <a:rPr kumimoji="1" lang="en-US" altLang="ja-JP" sz="2400" dirty="0" smtClean="0"/>
              <a:t>5</a:t>
            </a:r>
            <a:r>
              <a:rPr kumimoji="1" lang="ja-JP" altLang="en-US" sz="2400" dirty="0" smtClean="0"/>
              <a:t>年間で</a:t>
            </a:r>
            <a:r>
              <a:rPr kumimoji="1" lang="en-US" altLang="ja-JP" sz="2400" dirty="0" smtClean="0"/>
              <a:t>100</a:t>
            </a:r>
            <a:r>
              <a:rPr kumimoji="1" lang="ja-JP" altLang="en-US" sz="2400" dirty="0" smtClean="0"/>
              <a:t>例</a:t>
            </a:r>
            <a:endParaRPr lang="en-US" altLang="ja-JP" sz="2400" dirty="0"/>
          </a:p>
          <a:p>
            <a:endParaRPr kumimoji="1" lang="ja-JP" altLang="en-US" sz="2400" dirty="0"/>
          </a:p>
        </p:txBody>
      </p:sp>
      <p:sp>
        <p:nvSpPr>
          <p:cNvPr id="5" name="テキスト ボックス 4"/>
          <p:cNvSpPr txBox="1"/>
          <p:nvPr/>
        </p:nvSpPr>
        <p:spPr>
          <a:xfrm>
            <a:off x="982447" y="5269022"/>
            <a:ext cx="7723589" cy="1569660"/>
          </a:xfrm>
          <a:prstGeom prst="rect">
            <a:avLst/>
          </a:prstGeom>
          <a:noFill/>
        </p:spPr>
        <p:txBody>
          <a:bodyPr wrap="none" rtlCol="0">
            <a:spAutoFit/>
          </a:bodyPr>
          <a:lstStyle/>
          <a:p>
            <a:pPr marL="285750" indent="-285750">
              <a:buFont typeface="Wingdings" panose="05000000000000000000" pitchFamily="2" charset="2"/>
              <a:buChar char="ü"/>
            </a:pPr>
            <a:r>
              <a:rPr kumimoji="1" lang="ja-JP" altLang="en-US" sz="2400" dirty="0" smtClean="0">
                <a:solidFill>
                  <a:srgbClr val="FF0000"/>
                </a:solidFill>
              </a:rPr>
              <a:t>指導的助手</a:t>
            </a:r>
            <a:r>
              <a:rPr lang="ja-JP" altLang="en-US" sz="2400" dirty="0" smtClean="0">
                <a:solidFill>
                  <a:srgbClr val="FF0000"/>
                </a:solidFill>
              </a:rPr>
              <a:t>（上記以外）</a:t>
            </a:r>
            <a:r>
              <a:rPr kumimoji="1" lang="ja-JP" altLang="en-US" sz="2400" dirty="0" smtClean="0">
                <a:solidFill>
                  <a:srgbClr val="FF0000"/>
                </a:solidFill>
              </a:rPr>
              <a:t>は指導加算として</a:t>
            </a:r>
            <a:r>
              <a:rPr kumimoji="1" lang="en-US" altLang="ja-JP" sz="2400" dirty="0" smtClean="0">
                <a:solidFill>
                  <a:srgbClr val="FF0000"/>
                </a:solidFill>
              </a:rPr>
              <a:t>1</a:t>
            </a:r>
            <a:r>
              <a:rPr kumimoji="1" lang="ja-JP" altLang="en-US" sz="2400" dirty="0" smtClean="0">
                <a:solidFill>
                  <a:srgbClr val="FF0000"/>
                </a:solidFill>
              </a:rPr>
              <a:t>例分を追加し</a:t>
            </a:r>
            <a:endParaRPr kumimoji="1" lang="en-US" altLang="ja-JP" sz="2400" dirty="0" smtClean="0">
              <a:solidFill>
                <a:srgbClr val="FF0000"/>
              </a:solidFill>
            </a:endParaRPr>
          </a:p>
          <a:p>
            <a:r>
              <a:rPr lang="ja-JP" altLang="en-US" sz="2400" dirty="0">
                <a:solidFill>
                  <a:srgbClr val="FF0000"/>
                </a:solidFill>
              </a:rPr>
              <a:t>　 </a:t>
            </a:r>
            <a:r>
              <a:rPr kumimoji="1" lang="en-US" altLang="ja-JP" sz="2400" dirty="0" smtClean="0">
                <a:solidFill>
                  <a:srgbClr val="FF0000"/>
                </a:solidFill>
              </a:rPr>
              <a:t>2</a:t>
            </a:r>
            <a:r>
              <a:rPr kumimoji="1" lang="ja-JP" altLang="en-US" sz="2400" dirty="0" smtClean="0">
                <a:solidFill>
                  <a:srgbClr val="FF0000"/>
                </a:solidFill>
              </a:rPr>
              <a:t>症例としてカウントできる</a:t>
            </a:r>
            <a:r>
              <a:rPr kumimoji="1" lang="en-US" altLang="ja-JP" sz="2400" dirty="0" smtClean="0"/>
              <a:t>(</a:t>
            </a:r>
            <a:r>
              <a:rPr kumimoji="1" lang="ja-JP" altLang="en-US" sz="2400" dirty="0" smtClean="0"/>
              <a:t>修練施設の責任者の場合？）</a:t>
            </a:r>
            <a:endParaRPr lang="en-US" altLang="ja-JP" sz="2400" dirty="0" smtClean="0"/>
          </a:p>
          <a:p>
            <a:endParaRPr lang="en-US" altLang="ja-JP" sz="2400" dirty="0" smtClean="0"/>
          </a:p>
          <a:p>
            <a:pPr marL="285750" indent="-285750">
              <a:buFont typeface="Wingdings" panose="05000000000000000000" pitchFamily="2" charset="2"/>
              <a:buChar char="ü"/>
            </a:pPr>
            <a:r>
              <a:rPr lang="ja-JP" altLang="en-US" sz="2400" dirty="0"/>
              <a:t>ただし</a:t>
            </a:r>
            <a:r>
              <a:rPr lang="ja-JP" altLang="en-US" sz="2400" dirty="0" smtClean="0"/>
              <a:t>、上記手術の指導的助手は</a:t>
            </a:r>
            <a:r>
              <a:rPr lang="ja-JP" altLang="en-US" sz="2400" dirty="0"/>
              <a:t>症例数</a:t>
            </a:r>
            <a:r>
              <a:rPr lang="ja-JP" altLang="en-US" sz="2400" dirty="0" err="1"/>
              <a:t>ｘ</a:t>
            </a:r>
            <a:r>
              <a:rPr lang="en-US" altLang="ja-JP" sz="2400" dirty="0" smtClean="0"/>
              <a:t>0.2</a:t>
            </a:r>
            <a:r>
              <a:rPr lang="ja-JP" altLang="en-US" sz="2400" dirty="0" smtClean="0"/>
              <a:t>とする</a:t>
            </a:r>
            <a:endParaRPr kumimoji="1" lang="ja-JP" altLang="en-US" sz="2400" dirty="0"/>
          </a:p>
        </p:txBody>
      </p:sp>
      <p:sp>
        <p:nvSpPr>
          <p:cNvPr id="6" name="テキスト ボックス 5"/>
          <p:cNvSpPr txBox="1"/>
          <p:nvPr/>
        </p:nvSpPr>
        <p:spPr>
          <a:xfrm>
            <a:off x="4204741" y="1078472"/>
            <a:ext cx="4613442" cy="707886"/>
          </a:xfrm>
          <a:prstGeom prst="rect">
            <a:avLst/>
          </a:prstGeom>
          <a:noFill/>
        </p:spPr>
        <p:txBody>
          <a:bodyPr wrap="none" rtlCol="0">
            <a:spAutoFit/>
          </a:bodyPr>
          <a:lstStyle/>
          <a:p>
            <a:r>
              <a:rPr kumimoji="1" lang="ja-JP" altLang="en-US" sz="2000" dirty="0" smtClean="0"/>
              <a:t>生涯経験として難易度</a:t>
            </a:r>
            <a:r>
              <a:rPr kumimoji="1" lang="en-US" altLang="ja-JP" sz="2000" dirty="0" smtClean="0"/>
              <a:t>B,C</a:t>
            </a:r>
            <a:r>
              <a:rPr kumimoji="1" lang="ja-JP" altLang="en-US" sz="2000" dirty="0" smtClean="0"/>
              <a:t>手術</a:t>
            </a:r>
            <a:r>
              <a:rPr kumimoji="1" lang="en-US" altLang="ja-JP" sz="2000" dirty="0" smtClean="0"/>
              <a:t>100</a:t>
            </a:r>
            <a:r>
              <a:rPr kumimoji="1" lang="ja-JP" altLang="en-US" sz="2000" dirty="0" smtClean="0"/>
              <a:t>例以上</a:t>
            </a:r>
            <a:endParaRPr kumimoji="1" lang="en-US" altLang="ja-JP" sz="2000" dirty="0" smtClean="0"/>
          </a:p>
          <a:p>
            <a:r>
              <a:rPr lang="ja-JP" altLang="en-US" sz="2000" dirty="0" smtClean="0"/>
              <a:t>（内</a:t>
            </a:r>
            <a:r>
              <a:rPr lang="en-US" altLang="ja-JP" sz="2000" dirty="0" smtClean="0"/>
              <a:t>C</a:t>
            </a:r>
            <a:r>
              <a:rPr lang="ja-JP" altLang="en-US" sz="2000" dirty="0" smtClean="0"/>
              <a:t>難度</a:t>
            </a:r>
            <a:r>
              <a:rPr lang="en-US" altLang="ja-JP" sz="2000" dirty="0" smtClean="0"/>
              <a:t>30</a:t>
            </a:r>
            <a:r>
              <a:rPr lang="ja-JP" altLang="en-US" sz="2000" dirty="0" smtClean="0"/>
              <a:t>例以上）が修練指導者資格</a:t>
            </a:r>
            <a:endParaRPr kumimoji="1" lang="ja-JP" altLang="en-US" sz="2000" dirty="0"/>
          </a:p>
        </p:txBody>
      </p:sp>
      <p:sp>
        <p:nvSpPr>
          <p:cNvPr id="7" name="屈折矢印 6"/>
          <p:cNvSpPr/>
          <p:nvPr/>
        </p:nvSpPr>
        <p:spPr>
          <a:xfrm rot="5400000">
            <a:off x="2152650" y="2446421"/>
            <a:ext cx="857250" cy="967352"/>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円形吹き出し 8"/>
          <p:cNvSpPr/>
          <p:nvPr/>
        </p:nvSpPr>
        <p:spPr>
          <a:xfrm>
            <a:off x="-21021" y="4949221"/>
            <a:ext cx="1151360" cy="820319"/>
          </a:xfrm>
          <a:prstGeom prst="wedgeEllipseCallout">
            <a:avLst>
              <a:gd name="adj1" fmla="val 52196"/>
              <a:gd name="adj2" fmla="val 5353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指導加算</a:t>
            </a:r>
            <a:endParaRPr kumimoji="1" lang="ja-JP" altLang="en-US" dirty="0"/>
          </a:p>
        </p:txBody>
      </p:sp>
      <p:sp>
        <p:nvSpPr>
          <p:cNvPr id="10" name="テキスト ボックス 9"/>
          <p:cNvSpPr txBox="1"/>
          <p:nvPr/>
        </p:nvSpPr>
        <p:spPr>
          <a:xfrm>
            <a:off x="3635896" y="1858463"/>
            <a:ext cx="5359848" cy="3323987"/>
          </a:xfrm>
          <a:prstGeom prst="rect">
            <a:avLst/>
          </a:prstGeom>
          <a:noFill/>
          <a:ln>
            <a:solidFill>
              <a:srgbClr val="FF0000"/>
            </a:solidFill>
          </a:ln>
        </p:spPr>
        <p:txBody>
          <a:bodyPr wrap="square" rtlCol="0">
            <a:spAutoFit/>
          </a:bodyPr>
          <a:lstStyle/>
          <a:p>
            <a:r>
              <a:rPr kumimoji="1" lang="ja-JP" altLang="en-US" dirty="0" smtClean="0"/>
              <a:t>手術</a:t>
            </a:r>
            <a:r>
              <a:rPr lang="ja-JP" altLang="en-US" dirty="0"/>
              <a:t>難易度表（</a:t>
            </a:r>
            <a:r>
              <a:rPr lang="en-US" altLang="ja-JP" dirty="0"/>
              <a:t>A-5</a:t>
            </a:r>
            <a:r>
              <a:rPr lang="ja-JP" altLang="en-US" dirty="0"/>
              <a:t>＆</a:t>
            </a:r>
            <a:r>
              <a:rPr lang="en-US" altLang="ja-JP" dirty="0"/>
              <a:t>A-6</a:t>
            </a:r>
            <a:r>
              <a:rPr lang="ja-JP" altLang="en-US" dirty="0"/>
              <a:t>の疾患の扱い</a:t>
            </a:r>
            <a:r>
              <a:rPr lang="ja-JP" altLang="en-US" dirty="0" smtClean="0"/>
              <a:t>）</a:t>
            </a:r>
            <a:endParaRPr kumimoji="1" lang="en-US" altLang="ja-JP" dirty="0" smtClean="0"/>
          </a:p>
          <a:p>
            <a:r>
              <a:rPr lang="en-US" altLang="ja-JP" sz="2000" dirty="0" smtClean="0"/>
              <a:t>A-5                                     A-6</a:t>
            </a:r>
          </a:p>
          <a:p>
            <a:r>
              <a:rPr lang="ja-JP" altLang="en-US" sz="1600" dirty="0" smtClean="0"/>
              <a:t>   静脈血栓除去術</a:t>
            </a:r>
            <a:endParaRPr lang="en-US" altLang="ja-JP" sz="1600" dirty="0" smtClean="0"/>
          </a:p>
          <a:p>
            <a:r>
              <a:rPr lang="ja-JP" altLang="en-US" sz="1600" dirty="0"/>
              <a:t>　</a:t>
            </a:r>
            <a:r>
              <a:rPr lang="ja-JP" altLang="en-US" sz="1600" dirty="0" smtClean="0"/>
              <a:t>下肢静脈瘤</a:t>
            </a:r>
            <a:endParaRPr kumimoji="1" lang="en-US" altLang="ja-JP" sz="1600" dirty="0" smtClean="0"/>
          </a:p>
          <a:p>
            <a:r>
              <a:rPr lang="ja-JP" altLang="en-US" sz="1600" dirty="0"/>
              <a:t>　</a:t>
            </a:r>
            <a:r>
              <a:rPr lang="ja-JP" altLang="en-US" sz="1600" dirty="0" smtClean="0"/>
              <a:t>末梢静脈血管内治療</a:t>
            </a:r>
            <a:endParaRPr lang="en-US" altLang="ja-JP" sz="1600" dirty="0" smtClean="0"/>
          </a:p>
          <a:p>
            <a:r>
              <a:rPr kumimoji="1" lang="ja-JP" altLang="en-US" sz="1600" dirty="0"/>
              <a:t>　</a:t>
            </a:r>
            <a:r>
              <a:rPr kumimoji="1" lang="ja-JP" altLang="en-US" sz="1600" dirty="0" smtClean="0"/>
              <a:t>下大静脈フィルター</a:t>
            </a:r>
            <a:endParaRPr kumimoji="1" lang="en-US" altLang="ja-JP" sz="1600" dirty="0" smtClean="0"/>
          </a:p>
          <a:p>
            <a:endParaRPr lang="en-US" altLang="ja-JP" sz="1600" dirty="0"/>
          </a:p>
          <a:p>
            <a:endParaRPr kumimoji="1" lang="en-US" altLang="ja-JP" sz="1600" dirty="0" smtClean="0"/>
          </a:p>
          <a:p>
            <a:endParaRPr kumimoji="1" lang="en-US" altLang="ja-JP" sz="1600" dirty="0" smtClean="0"/>
          </a:p>
          <a:p>
            <a:endParaRPr kumimoji="1" lang="en-US" altLang="ja-JP" sz="2000" dirty="0" smtClean="0"/>
          </a:p>
          <a:p>
            <a:endParaRPr kumimoji="1" lang="en-US" altLang="ja-JP" sz="2000" dirty="0" smtClean="0"/>
          </a:p>
          <a:p>
            <a:r>
              <a:rPr kumimoji="1" lang="ja-JP" altLang="en-US" sz="2000" dirty="0" smtClean="0"/>
              <a:t>上記各手術</a:t>
            </a:r>
            <a:r>
              <a:rPr lang="ja-JP" altLang="en-US" sz="2000" dirty="0" smtClean="0"/>
              <a:t>は</a:t>
            </a:r>
            <a:r>
              <a:rPr lang="ja-JP" altLang="en-US" sz="2000" dirty="0" smtClean="0">
                <a:solidFill>
                  <a:srgbClr val="FF0000"/>
                </a:solidFill>
              </a:rPr>
              <a:t>症例数</a:t>
            </a:r>
            <a:r>
              <a:rPr lang="ja-JP" altLang="en-US" sz="2000" dirty="0" err="1" smtClean="0">
                <a:solidFill>
                  <a:srgbClr val="FF0000"/>
                </a:solidFill>
              </a:rPr>
              <a:t>ｘ</a:t>
            </a:r>
            <a:r>
              <a:rPr lang="en-US" altLang="ja-JP" sz="2000" dirty="0" smtClean="0">
                <a:solidFill>
                  <a:srgbClr val="FF0000"/>
                </a:solidFill>
              </a:rPr>
              <a:t>0.1</a:t>
            </a:r>
            <a:r>
              <a:rPr lang="ja-JP" altLang="en-US" sz="2000" dirty="0" smtClean="0"/>
              <a:t>でカウントする</a:t>
            </a:r>
            <a:endParaRPr kumimoji="1" lang="en-US" altLang="ja-JP" sz="2000" dirty="0" smtClean="0"/>
          </a:p>
        </p:txBody>
      </p:sp>
      <p:sp>
        <p:nvSpPr>
          <p:cNvPr id="11" name="テキスト ボックス 10"/>
          <p:cNvSpPr txBox="1"/>
          <p:nvPr/>
        </p:nvSpPr>
        <p:spPr>
          <a:xfrm>
            <a:off x="5972428" y="2435392"/>
            <a:ext cx="3124573" cy="2339102"/>
          </a:xfrm>
          <a:prstGeom prst="rect">
            <a:avLst/>
          </a:prstGeom>
          <a:noFill/>
        </p:spPr>
        <p:txBody>
          <a:bodyPr wrap="none" rtlCol="0">
            <a:spAutoFit/>
          </a:bodyPr>
          <a:lstStyle/>
          <a:p>
            <a:r>
              <a:rPr lang="ja-JP" altLang="en-US" dirty="0" smtClean="0"/>
              <a:t>      </a:t>
            </a:r>
            <a:r>
              <a:rPr lang="ja-JP" altLang="en-US" sz="1600" dirty="0" smtClean="0"/>
              <a:t>血管</a:t>
            </a:r>
            <a:r>
              <a:rPr lang="ja-JP" altLang="en-US" sz="1600" dirty="0"/>
              <a:t>アクセス</a:t>
            </a:r>
            <a:endParaRPr lang="en-US" altLang="ja-JP" sz="1600" dirty="0"/>
          </a:p>
          <a:p>
            <a:r>
              <a:rPr lang="en-US" altLang="ja-JP" sz="1600" dirty="0"/>
              <a:t>      </a:t>
            </a:r>
            <a:r>
              <a:rPr lang="ja-JP" altLang="en-US" sz="1600" dirty="0"/>
              <a:t>交感神経切除・焼灼術</a:t>
            </a:r>
            <a:endParaRPr lang="en-US" altLang="ja-JP" sz="1600" dirty="0"/>
          </a:p>
          <a:p>
            <a:r>
              <a:rPr lang="ja-JP" altLang="en-US" sz="1600" dirty="0"/>
              <a:t>　　虚血肢大切断術</a:t>
            </a:r>
            <a:endParaRPr lang="en-US" altLang="ja-JP" sz="1600" dirty="0"/>
          </a:p>
          <a:p>
            <a:r>
              <a:rPr lang="ja-JP" altLang="en-US" sz="1600" dirty="0"/>
              <a:t>　　腋窩動脈捕捉症候群筋切離術</a:t>
            </a:r>
            <a:endParaRPr lang="en-US" altLang="ja-JP" sz="1600" dirty="0"/>
          </a:p>
          <a:p>
            <a:r>
              <a:rPr lang="ja-JP" altLang="en-US" sz="1600" dirty="0"/>
              <a:t>　　外膜脳腫手術</a:t>
            </a:r>
            <a:endParaRPr lang="en-US" altLang="ja-JP" sz="1600" dirty="0"/>
          </a:p>
          <a:p>
            <a:r>
              <a:rPr lang="ja-JP" altLang="en-US" sz="1600" dirty="0"/>
              <a:t>　　静脈グラフト採取</a:t>
            </a:r>
            <a:endParaRPr lang="en-US" altLang="ja-JP" sz="1600" dirty="0"/>
          </a:p>
          <a:p>
            <a:r>
              <a:rPr lang="ja-JP" altLang="en-US" sz="1600" dirty="0"/>
              <a:t>　　動脈グラフト</a:t>
            </a:r>
            <a:r>
              <a:rPr lang="ja-JP" altLang="en-US" sz="1600" dirty="0" smtClean="0"/>
              <a:t>採取</a:t>
            </a:r>
            <a:endParaRPr lang="en-US" altLang="ja-JP" sz="1600" dirty="0" smtClean="0"/>
          </a:p>
          <a:p>
            <a:r>
              <a:rPr lang="ja-JP" altLang="en-US" sz="1600" dirty="0"/>
              <a:t>　</a:t>
            </a:r>
            <a:r>
              <a:rPr lang="ja-JP" altLang="en-US" sz="1600" dirty="0" smtClean="0"/>
              <a:t>　</a:t>
            </a:r>
            <a:r>
              <a:rPr lang="en-US" altLang="ja-JP" sz="1600" dirty="0"/>
              <a:t>IABP,PCPS,ECMO</a:t>
            </a:r>
            <a:r>
              <a:rPr lang="ja-JP" altLang="en-US" sz="1600" dirty="0"/>
              <a:t>外科的処置</a:t>
            </a:r>
            <a:endParaRPr lang="en-US" altLang="ja-JP" sz="1600" dirty="0"/>
          </a:p>
          <a:p>
            <a:endParaRPr lang="en-US" altLang="ja-JP" sz="1600" dirty="0"/>
          </a:p>
        </p:txBody>
      </p:sp>
    </p:spTree>
    <p:extLst>
      <p:ext uri="{BB962C8B-B14F-4D97-AF65-F5344CB8AC3E}">
        <p14:creationId xmlns:p14="http://schemas.microsoft.com/office/powerpoint/2010/main" val="22925863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normAutofit fontScale="90000"/>
          </a:bodyPr>
          <a:lstStyle/>
          <a:p>
            <a:r>
              <a:rPr kumimoji="1" lang="ja-JP" altLang="en-US" dirty="0" smtClean="0"/>
              <a:t>専門医更新</a:t>
            </a:r>
            <a:r>
              <a:rPr lang="ja-JP" altLang="en-US" dirty="0" smtClean="0"/>
              <a:t>２・</a:t>
            </a:r>
            <a:r>
              <a:rPr lang="ja-JP" altLang="en-US" dirty="0"/>
              <a:t>３</a:t>
            </a:r>
            <a:r>
              <a:rPr kumimoji="1" lang="ja-JP" altLang="en-US" dirty="0" smtClean="0"/>
              <a:t>回目の要件</a:t>
            </a:r>
            <a:r>
              <a:rPr kumimoji="1" lang="en-US" altLang="ja-JP" dirty="0" smtClean="0"/>
              <a:t/>
            </a:r>
            <a:br>
              <a:rPr kumimoji="1" lang="en-US" altLang="ja-JP" dirty="0" smtClean="0"/>
            </a:br>
            <a:r>
              <a:rPr lang="ja-JP" altLang="en-US" dirty="0" smtClean="0"/>
              <a:t>（</a:t>
            </a:r>
            <a:r>
              <a:rPr lang="ja-JP" altLang="en-US" dirty="0" smtClean="0">
                <a:solidFill>
                  <a:srgbClr val="FF0000"/>
                </a:solidFill>
              </a:rPr>
              <a:t>専門研修指導医</a:t>
            </a:r>
            <a:r>
              <a:rPr lang="ja-JP" altLang="en-US" dirty="0" smtClean="0"/>
              <a:t>）</a:t>
            </a:r>
            <a:endParaRPr kumimoji="1" lang="ja-JP" altLang="en-US" dirty="0"/>
          </a:p>
        </p:txBody>
      </p:sp>
      <p:sp>
        <p:nvSpPr>
          <p:cNvPr id="3" name="テキスト ボックス 2"/>
          <p:cNvSpPr txBox="1"/>
          <p:nvPr/>
        </p:nvSpPr>
        <p:spPr>
          <a:xfrm>
            <a:off x="208330" y="1858463"/>
            <a:ext cx="3238387" cy="461665"/>
          </a:xfrm>
          <a:prstGeom prst="rect">
            <a:avLst/>
          </a:prstGeom>
          <a:noFill/>
        </p:spPr>
        <p:txBody>
          <a:bodyPr wrap="none" rtlCol="0">
            <a:spAutoFit/>
          </a:bodyPr>
          <a:lstStyle/>
          <a:p>
            <a:r>
              <a:rPr kumimoji="1" lang="ja-JP" altLang="en-US" sz="2400" dirty="0" smtClean="0"/>
              <a:t>手術経験</a:t>
            </a:r>
            <a:r>
              <a:rPr kumimoji="1" lang="en-US" altLang="ja-JP" sz="2400" dirty="0" smtClean="0"/>
              <a:t>5</a:t>
            </a:r>
            <a:r>
              <a:rPr kumimoji="1" lang="ja-JP" altLang="en-US" sz="2400" dirty="0" smtClean="0"/>
              <a:t>年間で</a:t>
            </a:r>
            <a:r>
              <a:rPr kumimoji="1" lang="en-US" altLang="ja-JP" sz="2400" dirty="0" smtClean="0"/>
              <a:t>100</a:t>
            </a:r>
            <a:r>
              <a:rPr kumimoji="1" lang="ja-JP" altLang="en-US" sz="2400" dirty="0" smtClean="0"/>
              <a:t>例</a:t>
            </a:r>
            <a:endParaRPr lang="en-US" altLang="ja-JP" sz="2400" dirty="0"/>
          </a:p>
        </p:txBody>
      </p:sp>
      <p:sp>
        <p:nvSpPr>
          <p:cNvPr id="5" name="テキスト ボックス 4"/>
          <p:cNvSpPr txBox="1"/>
          <p:nvPr/>
        </p:nvSpPr>
        <p:spPr>
          <a:xfrm>
            <a:off x="1228725" y="5588942"/>
            <a:ext cx="7136890" cy="830997"/>
          </a:xfrm>
          <a:prstGeom prst="rect">
            <a:avLst/>
          </a:prstGeom>
          <a:noFill/>
        </p:spPr>
        <p:txBody>
          <a:bodyPr wrap="none" rtlCol="0">
            <a:spAutoFit/>
          </a:bodyPr>
          <a:lstStyle/>
          <a:p>
            <a:pPr marL="285750" indent="-285750">
              <a:buFont typeface="Wingdings" panose="05000000000000000000" pitchFamily="2" charset="2"/>
              <a:buChar char="ü"/>
            </a:pPr>
            <a:r>
              <a:rPr kumimoji="1" lang="ja-JP" altLang="en-US" sz="2400" dirty="0" smtClean="0">
                <a:solidFill>
                  <a:srgbClr val="FF0000"/>
                </a:solidFill>
              </a:rPr>
              <a:t>これまで同様指導的助手を術者</a:t>
            </a:r>
            <a:r>
              <a:rPr lang="ja-JP" altLang="en-US" sz="2400" dirty="0">
                <a:solidFill>
                  <a:srgbClr val="FF0000"/>
                </a:solidFill>
              </a:rPr>
              <a:t>経験と</a:t>
            </a:r>
            <a:r>
              <a:rPr lang="ja-JP" altLang="en-US" sz="2400" dirty="0" smtClean="0">
                <a:solidFill>
                  <a:srgbClr val="FF0000"/>
                </a:solidFill>
              </a:rPr>
              <a:t>して認める</a:t>
            </a:r>
            <a:endParaRPr lang="en-US" altLang="ja-JP" sz="2400" dirty="0" smtClean="0">
              <a:solidFill>
                <a:srgbClr val="FF0000"/>
              </a:solidFill>
            </a:endParaRPr>
          </a:p>
          <a:p>
            <a:pPr marL="285750" indent="-285750">
              <a:buFont typeface="Wingdings" panose="05000000000000000000" pitchFamily="2" charset="2"/>
              <a:buChar char="ü"/>
            </a:pPr>
            <a:r>
              <a:rPr lang="ja-JP" altLang="en-US" sz="2400" dirty="0"/>
              <a:t>ただし</a:t>
            </a:r>
            <a:r>
              <a:rPr lang="ja-JP" altLang="en-US" sz="2400" dirty="0" smtClean="0"/>
              <a:t>、上記手術の指導的助手は</a:t>
            </a:r>
            <a:r>
              <a:rPr lang="ja-JP" altLang="en-US" sz="2400" dirty="0"/>
              <a:t>症例数</a:t>
            </a:r>
            <a:r>
              <a:rPr lang="ja-JP" altLang="en-US" sz="2400" dirty="0" err="1"/>
              <a:t>ｘ</a:t>
            </a:r>
            <a:r>
              <a:rPr lang="en-US" altLang="ja-JP" sz="2400" dirty="0" smtClean="0"/>
              <a:t>0.1</a:t>
            </a:r>
            <a:r>
              <a:rPr lang="ja-JP" altLang="en-US" sz="2400" dirty="0" smtClean="0"/>
              <a:t>とする</a:t>
            </a:r>
            <a:endParaRPr kumimoji="1" lang="ja-JP" altLang="en-US" sz="2400" dirty="0"/>
          </a:p>
        </p:txBody>
      </p:sp>
      <p:sp>
        <p:nvSpPr>
          <p:cNvPr id="6" name="屈折矢印 5"/>
          <p:cNvSpPr/>
          <p:nvPr/>
        </p:nvSpPr>
        <p:spPr>
          <a:xfrm rot="5400000">
            <a:off x="2152650" y="2446421"/>
            <a:ext cx="857250" cy="967352"/>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635896" y="1858463"/>
            <a:ext cx="5359848" cy="3354765"/>
          </a:xfrm>
          <a:prstGeom prst="rect">
            <a:avLst/>
          </a:prstGeom>
          <a:noFill/>
          <a:ln>
            <a:solidFill>
              <a:srgbClr val="FF0000"/>
            </a:solidFill>
          </a:ln>
        </p:spPr>
        <p:txBody>
          <a:bodyPr wrap="square" rtlCol="0">
            <a:spAutoFit/>
          </a:bodyPr>
          <a:lstStyle/>
          <a:p>
            <a:r>
              <a:rPr kumimoji="1" lang="ja-JP" altLang="en-US" sz="2000" dirty="0" smtClean="0"/>
              <a:t>手術</a:t>
            </a:r>
            <a:r>
              <a:rPr lang="ja-JP" altLang="en-US" sz="2000" dirty="0"/>
              <a:t>難易度表（</a:t>
            </a:r>
            <a:r>
              <a:rPr lang="en-US" altLang="ja-JP" sz="2000" dirty="0"/>
              <a:t>A-5</a:t>
            </a:r>
            <a:r>
              <a:rPr lang="ja-JP" altLang="en-US" sz="2000" dirty="0"/>
              <a:t>＆</a:t>
            </a:r>
            <a:r>
              <a:rPr lang="en-US" altLang="ja-JP" sz="2000" dirty="0"/>
              <a:t>A-6</a:t>
            </a:r>
            <a:r>
              <a:rPr lang="ja-JP" altLang="en-US" sz="2000" dirty="0"/>
              <a:t>の疾患の扱い</a:t>
            </a:r>
            <a:r>
              <a:rPr lang="ja-JP" altLang="en-US" sz="2000" dirty="0" smtClean="0"/>
              <a:t>）</a:t>
            </a:r>
            <a:endParaRPr kumimoji="1" lang="en-US" altLang="ja-JP" sz="2000" dirty="0" smtClean="0"/>
          </a:p>
          <a:p>
            <a:r>
              <a:rPr lang="en-US" altLang="ja-JP" sz="2000" dirty="0" smtClean="0"/>
              <a:t>A-5                                     A-6</a:t>
            </a:r>
          </a:p>
          <a:p>
            <a:r>
              <a:rPr lang="ja-JP" altLang="en-US" sz="1600" dirty="0" smtClean="0"/>
              <a:t>   静脈血栓除去術</a:t>
            </a:r>
            <a:endParaRPr lang="en-US" altLang="ja-JP" sz="1600" dirty="0" smtClean="0"/>
          </a:p>
          <a:p>
            <a:r>
              <a:rPr lang="ja-JP" altLang="en-US" sz="1600" dirty="0"/>
              <a:t>　</a:t>
            </a:r>
            <a:r>
              <a:rPr lang="ja-JP" altLang="en-US" sz="1600" dirty="0" smtClean="0"/>
              <a:t>下肢静脈瘤</a:t>
            </a:r>
            <a:endParaRPr kumimoji="1" lang="en-US" altLang="ja-JP" sz="1600" dirty="0" smtClean="0"/>
          </a:p>
          <a:p>
            <a:r>
              <a:rPr lang="ja-JP" altLang="en-US" sz="1600" dirty="0"/>
              <a:t>　</a:t>
            </a:r>
            <a:r>
              <a:rPr lang="ja-JP" altLang="en-US" sz="1600" dirty="0" smtClean="0"/>
              <a:t>末梢静脈血管内治療</a:t>
            </a:r>
            <a:endParaRPr lang="en-US" altLang="ja-JP" sz="1600" dirty="0" smtClean="0"/>
          </a:p>
          <a:p>
            <a:r>
              <a:rPr kumimoji="1" lang="ja-JP" altLang="en-US" sz="1600" dirty="0"/>
              <a:t>　</a:t>
            </a:r>
            <a:r>
              <a:rPr kumimoji="1" lang="ja-JP" altLang="en-US" sz="1600" dirty="0" smtClean="0"/>
              <a:t>下大静脈フィルター</a:t>
            </a:r>
            <a:endParaRPr kumimoji="1" lang="en-US" altLang="ja-JP" sz="1600" dirty="0" smtClean="0"/>
          </a:p>
          <a:p>
            <a:endParaRPr lang="en-US" altLang="ja-JP" sz="1600" dirty="0"/>
          </a:p>
          <a:p>
            <a:endParaRPr kumimoji="1" lang="en-US" altLang="ja-JP" sz="1600" dirty="0" smtClean="0"/>
          </a:p>
          <a:p>
            <a:endParaRPr kumimoji="1" lang="en-US" altLang="ja-JP" sz="1600" dirty="0" smtClean="0"/>
          </a:p>
          <a:p>
            <a:endParaRPr kumimoji="1" lang="en-US" altLang="ja-JP" sz="2000" dirty="0" smtClean="0"/>
          </a:p>
          <a:p>
            <a:endParaRPr kumimoji="1" lang="en-US" altLang="ja-JP" sz="2000" dirty="0" smtClean="0"/>
          </a:p>
          <a:p>
            <a:r>
              <a:rPr kumimoji="1" lang="ja-JP" altLang="en-US" sz="2000" dirty="0" smtClean="0"/>
              <a:t>上記各手術</a:t>
            </a:r>
            <a:r>
              <a:rPr lang="ja-JP" altLang="en-US" sz="2000" dirty="0" smtClean="0"/>
              <a:t>は</a:t>
            </a:r>
            <a:r>
              <a:rPr lang="ja-JP" altLang="en-US" sz="2000" dirty="0" smtClean="0">
                <a:solidFill>
                  <a:srgbClr val="FF0000"/>
                </a:solidFill>
              </a:rPr>
              <a:t>症例数</a:t>
            </a:r>
            <a:r>
              <a:rPr lang="ja-JP" altLang="en-US" sz="2000" dirty="0" err="1" smtClean="0">
                <a:solidFill>
                  <a:srgbClr val="FF0000"/>
                </a:solidFill>
              </a:rPr>
              <a:t>ｘ</a:t>
            </a:r>
            <a:r>
              <a:rPr lang="en-US" altLang="ja-JP" sz="2000" dirty="0" smtClean="0">
                <a:solidFill>
                  <a:srgbClr val="FF0000"/>
                </a:solidFill>
              </a:rPr>
              <a:t>0.1</a:t>
            </a:r>
            <a:r>
              <a:rPr lang="ja-JP" altLang="en-US" sz="2000" dirty="0" smtClean="0"/>
              <a:t>でカウントする</a:t>
            </a:r>
            <a:endParaRPr kumimoji="1" lang="en-US" altLang="ja-JP" sz="2000" dirty="0" smtClean="0"/>
          </a:p>
        </p:txBody>
      </p:sp>
      <p:sp>
        <p:nvSpPr>
          <p:cNvPr id="9" name="テキスト ボックス 8"/>
          <p:cNvSpPr txBox="1"/>
          <p:nvPr/>
        </p:nvSpPr>
        <p:spPr>
          <a:xfrm>
            <a:off x="5972428" y="2435392"/>
            <a:ext cx="3124573" cy="2339102"/>
          </a:xfrm>
          <a:prstGeom prst="rect">
            <a:avLst/>
          </a:prstGeom>
          <a:noFill/>
        </p:spPr>
        <p:txBody>
          <a:bodyPr wrap="none" rtlCol="0">
            <a:spAutoFit/>
          </a:bodyPr>
          <a:lstStyle/>
          <a:p>
            <a:r>
              <a:rPr lang="ja-JP" altLang="en-US" dirty="0" smtClean="0"/>
              <a:t>     </a:t>
            </a:r>
            <a:r>
              <a:rPr lang="ja-JP" altLang="en-US" sz="1600" dirty="0" smtClean="0"/>
              <a:t>血管</a:t>
            </a:r>
            <a:r>
              <a:rPr lang="ja-JP" altLang="en-US" sz="1600" dirty="0"/>
              <a:t>アクセス</a:t>
            </a:r>
            <a:endParaRPr lang="en-US" altLang="ja-JP" sz="1600" dirty="0"/>
          </a:p>
          <a:p>
            <a:r>
              <a:rPr lang="en-US" altLang="ja-JP" sz="1600" dirty="0"/>
              <a:t>      </a:t>
            </a:r>
            <a:r>
              <a:rPr lang="ja-JP" altLang="en-US" sz="1600" dirty="0"/>
              <a:t>交感神経切除・焼灼術</a:t>
            </a:r>
            <a:endParaRPr lang="en-US" altLang="ja-JP" sz="1600" dirty="0"/>
          </a:p>
          <a:p>
            <a:r>
              <a:rPr lang="ja-JP" altLang="en-US" sz="1600" dirty="0"/>
              <a:t>　　虚血肢大切断術</a:t>
            </a:r>
            <a:endParaRPr lang="en-US" altLang="ja-JP" sz="1600" dirty="0"/>
          </a:p>
          <a:p>
            <a:r>
              <a:rPr lang="ja-JP" altLang="en-US" sz="1600" dirty="0"/>
              <a:t>　　腋窩動脈捕捉症候群筋切離術</a:t>
            </a:r>
            <a:endParaRPr lang="en-US" altLang="ja-JP" sz="1600" dirty="0"/>
          </a:p>
          <a:p>
            <a:r>
              <a:rPr lang="ja-JP" altLang="en-US" sz="1600" dirty="0"/>
              <a:t>　　外膜脳腫手術</a:t>
            </a:r>
            <a:endParaRPr lang="en-US" altLang="ja-JP" sz="1600" dirty="0"/>
          </a:p>
          <a:p>
            <a:r>
              <a:rPr lang="ja-JP" altLang="en-US" sz="1600" dirty="0"/>
              <a:t>　　静脈グラフト採取</a:t>
            </a:r>
            <a:endParaRPr lang="en-US" altLang="ja-JP" sz="1600" dirty="0"/>
          </a:p>
          <a:p>
            <a:r>
              <a:rPr lang="ja-JP" altLang="en-US" sz="1600" dirty="0"/>
              <a:t>　　動脈グラフト</a:t>
            </a:r>
            <a:r>
              <a:rPr lang="ja-JP" altLang="en-US" sz="1600" dirty="0" smtClean="0"/>
              <a:t>採取</a:t>
            </a:r>
            <a:endParaRPr lang="en-US" altLang="ja-JP" sz="1600" dirty="0" smtClean="0"/>
          </a:p>
          <a:p>
            <a:r>
              <a:rPr lang="ja-JP" altLang="en-US" sz="1600" dirty="0"/>
              <a:t>　</a:t>
            </a:r>
            <a:r>
              <a:rPr lang="ja-JP" altLang="en-US" sz="1600" dirty="0" smtClean="0"/>
              <a:t>　</a:t>
            </a:r>
            <a:r>
              <a:rPr lang="en-US" altLang="ja-JP" sz="1600" dirty="0"/>
              <a:t>IABP,PCPS,ECMO</a:t>
            </a:r>
            <a:r>
              <a:rPr lang="ja-JP" altLang="en-US" sz="1600" dirty="0"/>
              <a:t>外科的処置</a:t>
            </a:r>
            <a:endParaRPr lang="en-US" altLang="ja-JP" sz="1600" dirty="0"/>
          </a:p>
          <a:p>
            <a:endParaRPr lang="en-US" altLang="ja-JP" sz="1600" dirty="0"/>
          </a:p>
        </p:txBody>
      </p:sp>
    </p:spTree>
    <p:extLst>
      <p:ext uri="{BB962C8B-B14F-4D97-AF65-F5344CB8AC3E}">
        <p14:creationId xmlns:p14="http://schemas.microsoft.com/office/powerpoint/2010/main" val="38200171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24752" y="4031695"/>
            <a:ext cx="6484316" cy="2124075"/>
          </a:xfrm>
          <a:prstGeom prst="rect">
            <a:avLst/>
          </a:prstGeom>
          <a:solidFill>
            <a:srgbClr val="FFC000"/>
          </a:solidFill>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14366" y="782836"/>
            <a:ext cx="8956298" cy="2923877"/>
          </a:xfrm>
          <a:prstGeom prst="rect">
            <a:avLst/>
          </a:prstGeom>
          <a:noFill/>
        </p:spPr>
        <p:txBody>
          <a:bodyPr wrap="none" rtlCol="0">
            <a:spAutoFit/>
          </a:bodyPr>
          <a:lstStyle/>
          <a:p>
            <a:r>
              <a:rPr kumimoji="1" lang="ja-JP" altLang="en-US" sz="3600" dirty="0" smtClean="0"/>
              <a:t>修練プログラム統括責任者</a:t>
            </a:r>
            <a:r>
              <a:rPr lang="ja-JP" altLang="en-US" sz="3600" dirty="0" smtClean="0"/>
              <a:t>（修練</a:t>
            </a:r>
            <a:r>
              <a:rPr kumimoji="1" lang="ja-JP" altLang="en-US" sz="3600" dirty="0" smtClean="0"/>
              <a:t>基幹施設）</a:t>
            </a:r>
            <a:endParaRPr kumimoji="1" lang="en-US" altLang="ja-JP" sz="3600" dirty="0" smtClean="0"/>
          </a:p>
          <a:p>
            <a:r>
              <a:rPr lang="ja-JP" altLang="en-US" sz="3600" dirty="0" smtClean="0"/>
              <a:t>修練指導責任者　</a:t>
            </a:r>
            <a:r>
              <a:rPr lang="en-US" altLang="ja-JP" sz="3600" dirty="0" smtClean="0"/>
              <a:t>		</a:t>
            </a:r>
            <a:r>
              <a:rPr lang="ja-JP" altLang="en-US" sz="3600" dirty="0"/>
              <a:t>　</a:t>
            </a:r>
            <a:r>
              <a:rPr lang="ja-JP" altLang="en-US" sz="3600" dirty="0" smtClean="0"/>
              <a:t>　 （修練連携施設）</a:t>
            </a:r>
            <a:endParaRPr lang="en-US" altLang="ja-JP" sz="3600" dirty="0" smtClean="0"/>
          </a:p>
          <a:p>
            <a:pPr algn="ctr"/>
            <a:endParaRPr kumimoji="1" lang="en-US" altLang="ja-JP" sz="3200" dirty="0"/>
          </a:p>
          <a:p>
            <a:pPr algn="ctr"/>
            <a:endParaRPr lang="en-US" altLang="ja-JP" sz="3200" dirty="0" smtClean="0"/>
          </a:p>
          <a:p>
            <a:pPr algn="ctr"/>
            <a:r>
              <a:rPr lang="ja-JP" altLang="en-US" sz="4800" dirty="0" smtClean="0">
                <a:solidFill>
                  <a:srgbClr val="FF0000"/>
                </a:solidFill>
              </a:rPr>
              <a:t>修練</a:t>
            </a:r>
            <a:r>
              <a:rPr lang="ja-JP" altLang="en-US" sz="4800" dirty="0">
                <a:solidFill>
                  <a:srgbClr val="FF0000"/>
                </a:solidFill>
              </a:rPr>
              <a:t>指導者</a:t>
            </a:r>
            <a:r>
              <a:rPr kumimoji="1" lang="ja-JP" altLang="en-US" sz="4800" dirty="0" smtClean="0">
                <a:solidFill>
                  <a:srgbClr val="FF0000"/>
                </a:solidFill>
              </a:rPr>
              <a:t>資格</a:t>
            </a:r>
            <a:r>
              <a:rPr kumimoji="1" lang="ja-JP" altLang="en-US" sz="4800" dirty="0" smtClean="0"/>
              <a:t>が</a:t>
            </a:r>
            <a:r>
              <a:rPr kumimoji="1" lang="ja-JP" altLang="en-US" sz="4800" dirty="0"/>
              <a:t>必要</a:t>
            </a:r>
          </a:p>
        </p:txBody>
      </p:sp>
      <p:sp>
        <p:nvSpPr>
          <p:cNvPr id="4" name="上下矢印 3"/>
          <p:cNvSpPr/>
          <p:nvPr/>
        </p:nvSpPr>
        <p:spPr>
          <a:xfrm>
            <a:off x="4086225" y="2152650"/>
            <a:ext cx="376361" cy="70485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905577" y="4269492"/>
            <a:ext cx="5522666" cy="1569660"/>
          </a:xfrm>
          <a:prstGeom prst="rect">
            <a:avLst/>
          </a:prstGeom>
          <a:noFill/>
        </p:spPr>
        <p:txBody>
          <a:bodyPr wrap="none" rtlCol="0">
            <a:spAutoFit/>
          </a:bodyPr>
          <a:lstStyle/>
          <a:p>
            <a:pPr algn="ctr"/>
            <a:r>
              <a:rPr kumimoji="1" lang="ja-JP" altLang="en-US" sz="3200" dirty="0" smtClean="0"/>
              <a:t>施設要件</a:t>
            </a:r>
            <a:endParaRPr kumimoji="1" lang="en-US" altLang="ja-JP" sz="3200" dirty="0" smtClean="0"/>
          </a:p>
          <a:p>
            <a:pPr algn="ctr"/>
            <a:r>
              <a:rPr kumimoji="1" lang="ja-JP" altLang="en-US" sz="3200" dirty="0" smtClean="0"/>
              <a:t>修練基幹施設：</a:t>
            </a:r>
            <a:r>
              <a:rPr kumimoji="1" lang="en-US" altLang="ja-JP" sz="3200" dirty="0" smtClean="0">
                <a:solidFill>
                  <a:srgbClr val="FF0000"/>
                </a:solidFill>
              </a:rPr>
              <a:t>2</a:t>
            </a:r>
            <a:r>
              <a:rPr kumimoji="1" lang="ja-JP" altLang="en-US" sz="3200" dirty="0" smtClean="0">
                <a:solidFill>
                  <a:srgbClr val="FF0000"/>
                </a:solidFill>
              </a:rPr>
              <a:t>名以上</a:t>
            </a:r>
            <a:r>
              <a:rPr kumimoji="1" lang="ja-JP" altLang="en-US" sz="3200" dirty="0" smtClean="0"/>
              <a:t>の在籍</a:t>
            </a:r>
            <a:endParaRPr kumimoji="1" lang="en-US" altLang="ja-JP" sz="3200" dirty="0" smtClean="0"/>
          </a:p>
          <a:p>
            <a:pPr algn="ctr"/>
            <a:r>
              <a:rPr lang="ja-JP" altLang="en-US" sz="3200" dirty="0" smtClean="0"/>
              <a:t>修練連携病院：</a:t>
            </a:r>
            <a:r>
              <a:rPr lang="en-US" altLang="ja-JP" sz="3200" dirty="0" smtClean="0">
                <a:solidFill>
                  <a:srgbClr val="FF0000"/>
                </a:solidFill>
              </a:rPr>
              <a:t>1</a:t>
            </a:r>
            <a:r>
              <a:rPr lang="ja-JP" altLang="en-US" sz="3200" dirty="0" smtClean="0">
                <a:solidFill>
                  <a:srgbClr val="FF0000"/>
                </a:solidFill>
              </a:rPr>
              <a:t>名以上</a:t>
            </a:r>
            <a:r>
              <a:rPr lang="ja-JP" altLang="en-US" sz="3200" dirty="0" smtClean="0"/>
              <a:t>の在籍</a:t>
            </a:r>
            <a:endParaRPr lang="en-US" altLang="ja-JP" sz="3200" dirty="0"/>
          </a:p>
        </p:txBody>
      </p:sp>
      <p:sp>
        <p:nvSpPr>
          <p:cNvPr id="6" name="テキスト ボックス 5"/>
          <p:cNvSpPr txBox="1"/>
          <p:nvPr/>
        </p:nvSpPr>
        <p:spPr>
          <a:xfrm>
            <a:off x="2059609" y="6298168"/>
            <a:ext cx="5091458" cy="369332"/>
          </a:xfrm>
          <a:prstGeom prst="rect">
            <a:avLst/>
          </a:prstGeom>
          <a:noFill/>
        </p:spPr>
        <p:txBody>
          <a:bodyPr wrap="none" rtlCol="0">
            <a:spAutoFit/>
          </a:bodyPr>
          <a:lstStyle/>
          <a:p>
            <a:r>
              <a:rPr lang="ja-JP" altLang="en-US" dirty="0"/>
              <a:t>外科</a:t>
            </a:r>
            <a:r>
              <a:rPr lang="ja-JP" altLang="en-US" dirty="0" smtClean="0"/>
              <a:t>学会修練基幹施設には専門医</a:t>
            </a:r>
            <a:r>
              <a:rPr lang="en-US" altLang="ja-JP" dirty="0" smtClean="0"/>
              <a:t>(</a:t>
            </a:r>
            <a:r>
              <a:rPr lang="ja-JP" altLang="en-US" dirty="0" smtClean="0"/>
              <a:t>外科）</a:t>
            </a:r>
            <a:r>
              <a:rPr lang="en-US" altLang="ja-JP" dirty="0" smtClean="0"/>
              <a:t>3</a:t>
            </a:r>
            <a:r>
              <a:rPr lang="ja-JP" altLang="en-US" dirty="0" smtClean="0"/>
              <a:t>名以上</a:t>
            </a:r>
            <a:endParaRPr kumimoji="1" lang="ja-JP" altLang="en-US" dirty="0"/>
          </a:p>
        </p:txBody>
      </p:sp>
      <p:sp>
        <p:nvSpPr>
          <p:cNvPr id="7" name="テキスト ボックス 6"/>
          <p:cNvSpPr txBox="1"/>
          <p:nvPr/>
        </p:nvSpPr>
        <p:spPr>
          <a:xfrm>
            <a:off x="3990975" y="3606284"/>
            <a:ext cx="3005951" cy="369332"/>
          </a:xfrm>
          <a:prstGeom prst="rect">
            <a:avLst/>
          </a:prstGeom>
          <a:noFill/>
        </p:spPr>
        <p:txBody>
          <a:bodyPr wrap="none" rtlCol="0">
            <a:spAutoFit/>
          </a:bodyPr>
          <a:lstStyle/>
          <a:p>
            <a:r>
              <a:rPr kumimoji="1" lang="ja-JP" altLang="en-US" dirty="0" smtClean="0"/>
              <a:t>現在の取得者数：約</a:t>
            </a:r>
            <a:r>
              <a:rPr lang="ja-JP" altLang="en-US" dirty="0" smtClean="0"/>
              <a:t>１００</a:t>
            </a:r>
            <a:r>
              <a:rPr lang="ja-JP" altLang="en-US" dirty="0"/>
              <a:t>０</a:t>
            </a:r>
            <a:r>
              <a:rPr kumimoji="1" lang="ja-JP" altLang="en-US" dirty="0" smtClean="0"/>
              <a:t>名</a:t>
            </a:r>
            <a:endParaRPr kumimoji="1" lang="ja-JP" altLang="en-US" dirty="0"/>
          </a:p>
        </p:txBody>
      </p:sp>
      <p:sp>
        <p:nvSpPr>
          <p:cNvPr id="8" name="テキスト ボックス 7"/>
          <p:cNvSpPr txBox="1"/>
          <p:nvPr/>
        </p:nvSpPr>
        <p:spPr>
          <a:xfrm>
            <a:off x="63625" y="200761"/>
            <a:ext cx="5655715" cy="523220"/>
          </a:xfrm>
          <a:prstGeom prst="rect">
            <a:avLst/>
          </a:prstGeom>
          <a:noFill/>
        </p:spPr>
        <p:txBody>
          <a:bodyPr wrap="none" rtlCol="0">
            <a:spAutoFit/>
          </a:bodyPr>
          <a:lstStyle/>
          <a:p>
            <a:r>
              <a:rPr kumimoji="1" lang="ja-JP" altLang="en-US" sz="2800" dirty="0" smtClean="0">
                <a:solidFill>
                  <a:srgbClr val="FF0000"/>
                </a:solidFill>
              </a:rPr>
              <a:t>心臓血管外科領域においての基準：</a:t>
            </a:r>
            <a:endParaRPr kumimoji="1" lang="ja-JP" altLang="en-US" sz="2800" dirty="0">
              <a:solidFill>
                <a:srgbClr val="FF0000"/>
              </a:solidFill>
            </a:endParaRPr>
          </a:p>
        </p:txBody>
      </p:sp>
    </p:spTree>
    <p:extLst>
      <p:ext uri="{BB962C8B-B14F-4D97-AF65-F5344CB8AC3E}">
        <p14:creationId xmlns:p14="http://schemas.microsoft.com/office/powerpoint/2010/main" val="19404338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79512" y="332656"/>
            <a:ext cx="8594709" cy="144016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51520" y="404664"/>
            <a:ext cx="8640960" cy="1143000"/>
          </a:xfrm>
        </p:spPr>
        <p:txBody>
          <a:bodyPr>
            <a:noAutofit/>
          </a:bodyPr>
          <a:lstStyle/>
          <a:p>
            <a:r>
              <a:rPr kumimoji="1" lang="ja-JP" altLang="en-US" sz="4000" dirty="0" smtClean="0"/>
              <a:t>連携施設基準</a:t>
            </a:r>
            <a:r>
              <a:rPr kumimoji="1" lang="en-US" altLang="ja-JP" sz="3200" dirty="0" smtClean="0"/>
              <a:t/>
            </a:r>
            <a:br>
              <a:rPr kumimoji="1" lang="en-US" altLang="ja-JP" sz="3200" dirty="0" smtClean="0"/>
            </a:br>
            <a:r>
              <a:rPr lang="ja-JP" altLang="en-US" sz="3200" dirty="0" smtClean="0"/>
              <a:t>外科</a:t>
            </a:r>
            <a:r>
              <a:rPr lang="ja-JP" altLang="en-US" sz="3200" dirty="0"/>
              <a:t>専門医</a:t>
            </a:r>
            <a:r>
              <a:rPr lang="ja-JP" altLang="en-US" sz="3200" dirty="0" smtClean="0"/>
              <a:t>制度　</a:t>
            </a:r>
            <a:r>
              <a:rPr lang="en-US" altLang="ja-JP" sz="3200" dirty="0" smtClean="0"/>
              <a:t>vs. </a:t>
            </a:r>
            <a:r>
              <a:rPr lang="ja-JP" altLang="en-US" sz="3200" dirty="0" smtClean="0"/>
              <a:t>心臓血管外科専門医制度</a:t>
            </a:r>
            <a:endParaRPr kumimoji="1" lang="ja-JP" altLang="en-US" sz="3200" dirty="0"/>
          </a:p>
        </p:txBody>
      </p:sp>
      <p:sp>
        <p:nvSpPr>
          <p:cNvPr id="3" name="正方形/長方形 2"/>
          <p:cNvSpPr/>
          <p:nvPr/>
        </p:nvSpPr>
        <p:spPr>
          <a:xfrm>
            <a:off x="1835696" y="2276872"/>
            <a:ext cx="6048672" cy="1815882"/>
          </a:xfrm>
          <a:prstGeom prst="rect">
            <a:avLst/>
          </a:prstGeom>
        </p:spPr>
        <p:txBody>
          <a:bodyPr wrap="square">
            <a:spAutoFit/>
          </a:bodyPr>
          <a:lstStyle/>
          <a:p>
            <a:r>
              <a:rPr lang="ja-JP" altLang="en-US" sz="2800" dirty="0" smtClean="0"/>
              <a:t>外科専門医制度： </a:t>
            </a:r>
            <a:endParaRPr lang="en-US" altLang="ja-JP" sz="2800" dirty="0" smtClean="0"/>
          </a:p>
          <a:p>
            <a:r>
              <a:rPr lang="ja-JP" altLang="en-US" sz="2800" dirty="0" smtClean="0"/>
              <a:t>　専門</a:t>
            </a:r>
            <a:r>
              <a:rPr lang="ja-JP" altLang="en-US" sz="2800" dirty="0"/>
              <a:t>研修指導医（外科専門医</a:t>
            </a:r>
            <a:r>
              <a:rPr lang="ja-JP" altLang="en-US" sz="2800" dirty="0" smtClean="0"/>
              <a:t>更　　</a:t>
            </a:r>
            <a:endParaRPr lang="en-US" altLang="ja-JP" sz="2800" dirty="0" smtClean="0"/>
          </a:p>
          <a:p>
            <a:r>
              <a:rPr lang="ja-JP" altLang="en-US" sz="2800" dirty="0"/>
              <a:t>　</a:t>
            </a:r>
            <a:r>
              <a:rPr lang="ja-JP" altLang="en-US" sz="2800" dirty="0" smtClean="0"/>
              <a:t>新</a:t>
            </a:r>
            <a:r>
              <a:rPr lang="ja-JP" altLang="en-US" sz="2800" dirty="0"/>
              <a:t>を１回以上経た外科専門医）</a:t>
            </a:r>
            <a:r>
              <a:rPr lang="ja-JP" altLang="en-US" sz="2800" dirty="0" smtClean="0"/>
              <a:t>が</a:t>
            </a:r>
            <a:endParaRPr lang="en-US" altLang="ja-JP" sz="2800" dirty="0" smtClean="0"/>
          </a:p>
          <a:p>
            <a:r>
              <a:rPr lang="ja-JP" altLang="en-US" sz="2800" dirty="0"/>
              <a:t>　</a:t>
            </a:r>
            <a:r>
              <a:rPr lang="ja-JP" altLang="en-US" sz="2800" dirty="0" smtClean="0"/>
              <a:t>最低</a:t>
            </a:r>
            <a:r>
              <a:rPr lang="ja-JP" altLang="en-US" sz="2800" dirty="0"/>
              <a:t>１人以上常勤している	</a:t>
            </a:r>
          </a:p>
        </p:txBody>
      </p:sp>
      <p:sp>
        <p:nvSpPr>
          <p:cNvPr id="4" name="テキスト ボックス 3"/>
          <p:cNvSpPr txBox="1"/>
          <p:nvPr/>
        </p:nvSpPr>
        <p:spPr>
          <a:xfrm>
            <a:off x="1820073" y="4941168"/>
            <a:ext cx="6954148" cy="954107"/>
          </a:xfrm>
          <a:prstGeom prst="rect">
            <a:avLst/>
          </a:prstGeom>
          <a:noFill/>
        </p:spPr>
        <p:txBody>
          <a:bodyPr wrap="none" rtlCol="0">
            <a:spAutoFit/>
          </a:bodyPr>
          <a:lstStyle/>
          <a:p>
            <a:r>
              <a:rPr kumimoji="1" lang="ja-JP" altLang="en-US" sz="2800" dirty="0" smtClean="0"/>
              <a:t>心臓血管外科専門医制度</a:t>
            </a:r>
            <a:endParaRPr kumimoji="1" lang="en-US" altLang="ja-JP" sz="2800" dirty="0" smtClean="0"/>
          </a:p>
          <a:p>
            <a:r>
              <a:rPr kumimoji="1" lang="ja-JP" altLang="en-US" sz="2800" dirty="0" smtClean="0"/>
              <a:t>　修練指導者資格を有する者が</a:t>
            </a:r>
            <a:r>
              <a:rPr kumimoji="1" lang="en-US" altLang="ja-JP" sz="2800" dirty="0" smtClean="0"/>
              <a:t>1</a:t>
            </a:r>
            <a:r>
              <a:rPr kumimoji="1" lang="ja-JP" altLang="en-US" sz="2800" dirty="0" smtClean="0"/>
              <a:t>名以上常勤</a:t>
            </a:r>
            <a:endParaRPr kumimoji="1" lang="ja-JP" altLang="en-US" sz="2800" dirty="0"/>
          </a:p>
        </p:txBody>
      </p:sp>
      <p:sp>
        <p:nvSpPr>
          <p:cNvPr id="6" name="テキスト ボックス 5"/>
          <p:cNvSpPr txBox="1"/>
          <p:nvPr/>
        </p:nvSpPr>
        <p:spPr>
          <a:xfrm>
            <a:off x="4283968" y="5908630"/>
            <a:ext cx="3025187" cy="461665"/>
          </a:xfrm>
          <a:prstGeom prst="rect">
            <a:avLst/>
          </a:prstGeom>
          <a:noFill/>
        </p:spPr>
        <p:txBody>
          <a:bodyPr wrap="none" rtlCol="0">
            <a:spAutoFit/>
          </a:bodyPr>
          <a:lstStyle/>
          <a:p>
            <a:r>
              <a:rPr kumimoji="1" lang="ja-JP" altLang="en-US" sz="2400" dirty="0" smtClean="0">
                <a:solidFill>
                  <a:srgbClr val="FF0000"/>
                </a:solidFill>
              </a:rPr>
              <a:t>よりハードルが高い！</a:t>
            </a:r>
            <a:endParaRPr kumimoji="1" lang="ja-JP" altLang="en-US" sz="2400" dirty="0">
              <a:solidFill>
                <a:srgbClr val="FF0000"/>
              </a:solidFill>
            </a:endParaRPr>
          </a:p>
        </p:txBody>
      </p:sp>
    </p:spTree>
    <p:extLst>
      <p:ext uri="{BB962C8B-B14F-4D97-AF65-F5344CB8AC3E}">
        <p14:creationId xmlns:p14="http://schemas.microsoft.com/office/powerpoint/2010/main" val="13559241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921733" y="361950"/>
            <a:ext cx="5336317" cy="733425"/>
          </a:xfrm>
          <a:prstGeom prst="roundRect">
            <a:avLst/>
          </a:prstGeom>
          <a:solidFill>
            <a:srgbClr val="FFC000"/>
          </a:solidFill>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159308"/>
            <a:ext cx="8229600" cy="1143000"/>
          </a:xfrm>
        </p:spPr>
        <p:txBody>
          <a:bodyPr/>
          <a:lstStyle/>
          <a:p>
            <a:r>
              <a:rPr lang="ja-JP" altLang="en-US" dirty="0" smtClean="0"/>
              <a:t>新制度</a:t>
            </a:r>
            <a:r>
              <a:rPr lang="ja-JP" altLang="en-US" dirty="0"/>
              <a:t>へ</a:t>
            </a:r>
            <a:r>
              <a:rPr lang="ja-JP" altLang="en-US" dirty="0" smtClean="0"/>
              <a:t>の呼称変更</a:t>
            </a:r>
            <a:endParaRPr kumimoji="1" lang="ja-JP" altLang="en-US" dirty="0"/>
          </a:p>
        </p:txBody>
      </p:sp>
      <p:sp>
        <p:nvSpPr>
          <p:cNvPr id="3" name="テキスト ボックス 2"/>
          <p:cNvSpPr txBox="1"/>
          <p:nvPr/>
        </p:nvSpPr>
        <p:spPr>
          <a:xfrm>
            <a:off x="649367" y="1332684"/>
            <a:ext cx="8698215" cy="5324535"/>
          </a:xfrm>
          <a:prstGeom prst="rect">
            <a:avLst/>
          </a:prstGeom>
          <a:noFill/>
        </p:spPr>
        <p:txBody>
          <a:bodyPr wrap="none" rtlCol="0">
            <a:spAutoFit/>
          </a:bodyPr>
          <a:lstStyle/>
          <a:p>
            <a:r>
              <a:rPr kumimoji="1" lang="ja-JP" altLang="en-US" sz="2400" dirty="0" smtClean="0"/>
              <a:t>修練医</a:t>
            </a:r>
            <a:r>
              <a:rPr lang="en-US" altLang="ja-JP" sz="2400" dirty="0"/>
              <a:t>	</a:t>
            </a:r>
            <a:r>
              <a:rPr lang="en-US" altLang="ja-JP" sz="2400" dirty="0" smtClean="0"/>
              <a:t>		</a:t>
            </a:r>
            <a:r>
              <a:rPr kumimoji="1" lang="ja-JP" altLang="en-US" sz="3200" dirty="0" smtClean="0">
                <a:solidFill>
                  <a:srgbClr val="FF0000"/>
                </a:solidFill>
              </a:rPr>
              <a:t>専攻医</a:t>
            </a:r>
            <a:r>
              <a:rPr kumimoji="1" lang="ja-JP" altLang="en-US" sz="2400" dirty="0" smtClean="0"/>
              <a:t>に変更</a:t>
            </a:r>
            <a:endParaRPr kumimoji="1" lang="en-US" altLang="ja-JP" sz="2400" dirty="0" smtClean="0"/>
          </a:p>
          <a:p>
            <a:endParaRPr lang="en-US" altLang="ja-JP" sz="2400" dirty="0"/>
          </a:p>
          <a:p>
            <a:r>
              <a:rPr kumimoji="1" lang="ja-JP" altLang="en-US" sz="2400" dirty="0" smtClean="0"/>
              <a:t>専門医</a:t>
            </a:r>
            <a:r>
              <a:rPr kumimoji="1" lang="en-US" altLang="ja-JP" sz="2400" dirty="0" smtClean="0"/>
              <a:t>			</a:t>
            </a:r>
            <a:r>
              <a:rPr kumimoji="1" lang="ja-JP" altLang="en-US" sz="2400" dirty="0" smtClean="0"/>
              <a:t>専門医</a:t>
            </a:r>
            <a:endParaRPr kumimoji="1" lang="en-US" altLang="ja-JP" sz="2400" dirty="0" smtClean="0"/>
          </a:p>
          <a:p>
            <a:endParaRPr lang="en-US" altLang="ja-JP" sz="2400" dirty="0"/>
          </a:p>
          <a:p>
            <a:r>
              <a:rPr lang="ja-JP" altLang="en-US" sz="2400" dirty="0" smtClean="0"/>
              <a:t>専門医</a:t>
            </a:r>
            <a:r>
              <a:rPr lang="ja-JP" altLang="en-US" sz="2400" dirty="0"/>
              <a:t>（</a:t>
            </a:r>
            <a:r>
              <a:rPr lang="ja-JP" altLang="en-US" sz="2400" dirty="0" smtClean="0"/>
              <a:t>更新歴あり）</a:t>
            </a:r>
            <a:r>
              <a:rPr kumimoji="1" lang="en-US" altLang="ja-JP" sz="2400" dirty="0" smtClean="0"/>
              <a:t>		</a:t>
            </a:r>
            <a:r>
              <a:rPr kumimoji="1" lang="ja-JP" altLang="en-US" sz="2400" dirty="0" smtClean="0"/>
              <a:t>　</a:t>
            </a:r>
            <a:r>
              <a:rPr kumimoji="1" lang="ja-JP" altLang="en-US" sz="3200" dirty="0" smtClean="0">
                <a:solidFill>
                  <a:srgbClr val="FF0000"/>
                </a:solidFill>
              </a:rPr>
              <a:t>専門</a:t>
            </a:r>
            <a:r>
              <a:rPr lang="ja-JP" altLang="en-US" sz="3200" dirty="0">
                <a:solidFill>
                  <a:srgbClr val="FF0000"/>
                </a:solidFill>
              </a:rPr>
              <a:t>研修</a:t>
            </a:r>
            <a:r>
              <a:rPr kumimoji="1" lang="ja-JP" altLang="en-US" sz="3200" dirty="0" smtClean="0">
                <a:solidFill>
                  <a:srgbClr val="FF0000"/>
                </a:solidFill>
              </a:rPr>
              <a:t>指導医</a:t>
            </a:r>
            <a:r>
              <a:rPr kumimoji="1" lang="ja-JP" altLang="en-US" sz="2400" dirty="0" smtClean="0"/>
              <a:t>に変更</a:t>
            </a:r>
            <a:endParaRPr kumimoji="1" lang="en-US" altLang="ja-JP" sz="2400" dirty="0" smtClean="0"/>
          </a:p>
          <a:p>
            <a:r>
              <a:rPr lang="ja-JP" altLang="en-US" sz="2400" dirty="0"/>
              <a:t>　</a:t>
            </a:r>
            <a:r>
              <a:rPr lang="ja-JP" altLang="en-US" sz="2400" dirty="0" smtClean="0"/>
              <a:t>　　　　　　　　　　　　</a:t>
            </a:r>
            <a:endParaRPr lang="en-US" altLang="ja-JP" sz="2400" dirty="0" smtClean="0"/>
          </a:p>
          <a:p>
            <a:endParaRPr lang="en-US" altLang="ja-JP" sz="2400" dirty="0"/>
          </a:p>
          <a:p>
            <a:r>
              <a:rPr kumimoji="1" lang="ja-JP" altLang="en-US" sz="2400" dirty="0" smtClean="0">
                <a:solidFill>
                  <a:schemeClr val="tx2">
                    <a:lumMod val="20000"/>
                    <a:lumOff val="80000"/>
                  </a:schemeClr>
                </a:solidFill>
              </a:rPr>
              <a:t>施設責任者</a:t>
            </a:r>
            <a:r>
              <a:rPr kumimoji="1" lang="en-US" altLang="ja-JP" sz="2400" dirty="0" smtClean="0">
                <a:solidFill>
                  <a:schemeClr val="tx2">
                    <a:lumMod val="20000"/>
                    <a:lumOff val="80000"/>
                  </a:schemeClr>
                </a:solidFill>
              </a:rPr>
              <a:t>		</a:t>
            </a:r>
            <a:r>
              <a:rPr kumimoji="1" lang="ja-JP" altLang="en-US" sz="3200" dirty="0" smtClean="0">
                <a:solidFill>
                  <a:schemeClr val="tx2">
                    <a:lumMod val="20000"/>
                    <a:lumOff val="80000"/>
                  </a:schemeClr>
                </a:solidFill>
              </a:rPr>
              <a:t>修練施設</a:t>
            </a:r>
            <a:r>
              <a:rPr lang="ja-JP" altLang="en-US" sz="3200" dirty="0" smtClean="0">
                <a:solidFill>
                  <a:schemeClr val="tx2">
                    <a:lumMod val="20000"/>
                    <a:lumOff val="80000"/>
                  </a:schemeClr>
                </a:solidFill>
              </a:rPr>
              <a:t>指導</a:t>
            </a:r>
            <a:r>
              <a:rPr kumimoji="1" lang="ja-JP" altLang="en-US" sz="3200" dirty="0" smtClean="0">
                <a:solidFill>
                  <a:schemeClr val="tx2">
                    <a:lumMod val="20000"/>
                    <a:lumOff val="80000"/>
                  </a:schemeClr>
                </a:solidFill>
              </a:rPr>
              <a:t>責任者</a:t>
            </a:r>
            <a:r>
              <a:rPr kumimoji="1" lang="ja-JP" altLang="en-US" sz="2400" dirty="0" smtClean="0">
                <a:solidFill>
                  <a:schemeClr val="tx2">
                    <a:lumMod val="20000"/>
                    <a:lumOff val="80000"/>
                  </a:schemeClr>
                </a:solidFill>
              </a:rPr>
              <a:t>に変更</a:t>
            </a:r>
            <a:endParaRPr lang="en-US" altLang="ja-JP" sz="2400" dirty="0">
              <a:solidFill>
                <a:schemeClr val="tx2">
                  <a:lumMod val="20000"/>
                  <a:lumOff val="80000"/>
                </a:schemeClr>
              </a:solidFill>
            </a:endParaRPr>
          </a:p>
          <a:p>
            <a:r>
              <a:rPr lang="ja-JP" altLang="en-US" sz="2400" dirty="0" smtClean="0">
                <a:solidFill>
                  <a:schemeClr val="tx2">
                    <a:lumMod val="20000"/>
                    <a:lumOff val="80000"/>
                  </a:schemeClr>
                </a:solidFill>
              </a:rPr>
              <a:t>（修練連携施設） 　　（修練指導者資格）</a:t>
            </a:r>
            <a:endParaRPr lang="en-US" altLang="ja-JP" sz="2400" dirty="0" smtClean="0">
              <a:solidFill>
                <a:schemeClr val="tx2">
                  <a:lumMod val="20000"/>
                  <a:lumOff val="80000"/>
                </a:schemeClr>
              </a:solidFill>
            </a:endParaRPr>
          </a:p>
          <a:p>
            <a:endParaRPr lang="en-US" altLang="ja-JP" sz="2400" dirty="0">
              <a:solidFill>
                <a:schemeClr val="tx2">
                  <a:lumMod val="20000"/>
                  <a:lumOff val="80000"/>
                </a:schemeClr>
              </a:solidFill>
            </a:endParaRPr>
          </a:p>
          <a:p>
            <a:r>
              <a:rPr kumimoji="1" lang="ja-JP" altLang="en-US" sz="2400" dirty="0" smtClean="0">
                <a:solidFill>
                  <a:schemeClr val="tx2">
                    <a:lumMod val="20000"/>
                    <a:lumOff val="80000"/>
                  </a:schemeClr>
                </a:solidFill>
              </a:rPr>
              <a:t>施設責任</a:t>
            </a:r>
            <a:r>
              <a:rPr lang="ja-JP" altLang="en-US" sz="2400" dirty="0" smtClean="0">
                <a:solidFill>
                  <a:schemeClr val="tx2">
                    <a:lumMod val="20000"/>
                    <a:lumOff val="80000"/>
                  </a:schemeClr>
                </a:solidFill>
              </a:rPr>
              <a:t>者</a:t>
            </a:r>
            <a:r>
              <a:rPr lang="en-US" altLang="ja-JP" sz="2400" dirty="0" smtClean="0">
                <a:solidFill>
                  <a:schemeClr val="tx2">
                    <a:lumMod val="20000"/>
                    <a:lumOff val="80000"/>
                  </a:schemeClr>
                </a:solidFill>
              </a:rPr>
              <a:t>		</a:t>
            </a:r>
            <a:r>
              <a:rPr lang="ja-JP" altLang="en-US" sz="2800" dirty="0" smtClean="0">
                <a:solidFill>
                  <a:schemeClr val="tx2">
                    <a:lumMod val="20000"/>
                    <a:lumOff val="80000"/>
                  </a:schemeClr>
                </a:solidFill>
              </a:rPr>
              <a:t>専門</a:t>
            </a:r>
            <a:r>
              <a:rPr lang="ja-JP" altLang="en-US" sz="2800" dirty="0">
                <a:solidFill>
                  <a:schemeClr val="tx2">
                    <a:lumMod val="20000"/>
                    <a:lumOff val="80000"/>
                  </a:schemeClr>
                </a:solidFill>
              </a:rPr>
              <a:t>研修</a:t>
            </a:r>
            <a:r>
              <a:rPr lang="ja-JP" altLang="en-US" sz="2800" dirty="0" smtClean="0">
                <a:solidFill>
                  <a:schemeClr val="tx2">
                    <a:lumMod val="20000"/>
                    <a:lumOff val="80000"/>
                  </a:schemeClr>
                </a:solidFill>
              </a:rPr>
              <a:t>プログラム</a:t>
            </a:r>
            <a:r>
              <a:rPr lang="ja-JP" altLang="en-US" sz="2800" dirty="0">
                <a:solidFill>
                  <a:schemeClr val="tx2">
                    <a:lumMod val="20000"/>
                    <a:lumOff val="80000"/>
                  </a:schemeClr>
                </a:solidFill>
              </a:rPr>
              <a:t>統括</a:t>
            </a:r>
            <a:r>
              <a:rPr lang="ja-JP" altLang="en-US" sz="2800" dirty="0" smtClean="0">
                <a:solidFill>
                  <a:schemeClr val="tx2">
                    <a:lumMod val="20000"/>
                    <a:lumOff val="80000"/>
                  </a:schemeClr>
                </a:solidFill>
              </a:rPr>
              <a:t>責任者</a:t>
            </a:r>
            <a:r>
              <a:rPr lang="ja-JP" altLang="en-US" sz="2400" dirty="0" smtClean="0">
                <a:solidFill>
                  <a:schemeClr val="tx2">
                    <a:lumMod val="20000"/>
                    <a:lumOff val="80000"/>
                  </a:schemeClr>
                </a:solidFill>
              </a:rPr>
              <a:t>に変更</a:t>
            </a:r>
            <a:endParaRPr lang="en-US" altLang="ja-JP" sz="2400" dirty="0">
              <a:solidFill>
                <a:schemeClr val="tx2">
                  <a:lumMod val="20000"/>
                  <a:lumOff val="80000"/>
                </a:schemeClr>
              </a:solidFill>
            </a:endParaRPr>
          </a:p>
          <a:p>
            <a:r>
              <a:rPr lang="ja-JP" altLang="en-US" sz="2400" dirty="0" smtClean="0">
                <a:solidFill>
                  <a:schemeClr val="tx2">
                    <a:lumMod val="20000"/>
                    <a:lumOff val="80000"/>
                  </a:schemeClr>
                </a:solidFill>
              </a:rPr>
              <a:t>（修練基幹施設） </a:t>
            </a:r>
            <a:r>
              <a:rPr kumimoji="1" lang="ja-JP" altLang="en-US" sz="2400" dirty="0" smtClean="0">
                <a:solidFill>
                  <a:schemeClr val="tx2">
                    <a:lumMod val="20000"/>
                    <a:lumOff val="80000"/>
                  </a:schemeClr>
                </a:solidFill>
              </a:rPr>
              <a:t>　　　　　</a:t>
            </a:r>
            <a:r>
              <a:rPr lang="ja-JP" altLang="en-US" sz="2400" dirty="0" smtClean="0">
                <a:solidFill>
                  <a:schemeClr val="tx2">
                    <a:lumMod val="20000"/>
                    <a:lumOff val="80000"/>
                  </a:schemeClr>
                </a:solidFill>
              </a:rPr>
              <a:t>（</a:t>
            </a:r>
            <a:r>
              <a:rPr lang="ja-JP" altLang="en-US" sz="2400" dirty="0">
                <a:solidFill>
                  <a:schemeClr val="tx2">
                    <a:lumMod val="20000"/>
                    <a:lumOff val="80000"/>
                  </a:schemeClr>
                </a:solidFill>
              </a:rPr>
              <a:t>修練指導者</a:t>
            </a:r>
            <a:r>
              <a:rPr lang="ja-JP" altLang="en-US" sz="2400" dirty="0" smtClean="0">
                <a:solidFill>
                  <a:schemeClr val="tx2">
                    <a:lumMod val="20000"/>
                    <a:lumOff val="80000"/>
                  </a:schemeClr>
                </a:solidFill>
              </a:rPr>
              <a:t>資格</a:t>
            </a:r>
            <a:r>
              <a:rPr lang="ja-JP" altLang="en-US" sz="2400" dirty="0">
                <a:solidFill>
                  <a:schemeClr val="tx2">
                    <a:lumMod val="20000"/>
                    <a:lumOff val="80000"/>
                  </a:schemeClr>
                </a:solidFill>
              </a:rPr>
              <a:t>）</a:t>
            </a:r>
            <a:endParaRPr lang="en-US" altLang="ja-JP" sz="2400" dirty="0">
              <a:solidFill>
                <a:schemeClr val="tx2">
                  <a:lumMod val="20000"/>
                  <a:lumOff val="80000"/>
                </a:schemeClr>
              </a:solidFill>
            </a:endParaRPr>
          </a:p>
          <a:p>
            <a:endParaRPr kumimoji="1" lang="ja-JP" altLang="en-US" sz="2400" dirty="0"/>
          </a:p>
        </p:txBody>
      </p:sp>
      <p:sp>
        <p:nvSpPr>
          <p:cNvPr id="4" name="右矢印 3"/>
          <p:cNvSpPr/>
          <p:nvPr/>
        </p:nvSpPr>
        <p:spPr>
          <a:xfrm>
            <a:off x="1921733" y="1591961"/>
            <a:ext cx="978408" cy="2224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1814207" y="2310199"/>
            <a:ext cx="978408" cy="2224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3505445" y="3117504"/>
            <a:ext cx="562397" cy="222421"/>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2337744" y="4380583"/>
            <a:ext cx="562397" cy="222421"/>
          </a:xfrm>
          <a:prstGeom prst="rightArrow">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2305306" y="5544575"/>
            <a:ext cx="562397" cy="222421"/>
          </a:xfrm>
          <a:prstGeom prst="rightArrow">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66344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691680" y="2204864"/>
            <a:ext cx="6048672" cy="936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39552" y="2060848"/>
            <a:ext cx="8229600" cy="1143000"/>
          </a:xfrm>
        </p:spPr>
        <p:txBody>
          <a:bodyPr/>
          <a:lstStyle/>
          <a:p>
            <a:r>
              <a:rPr lang="ja-JP" altLang="en-US" dirty="0"/>
              <a:t>プログラム</a:t>
            </a:r>
            <a:r>
              <a:rPr lang="ja-JP" altLang="en-US" dirty="0" smtClean="0"/>
              <a:t>の管理と運営</a:t>
            </a:r>
            <a:endParaRPr kumimoji="1" lang="ja-JP" altLang="en-US" dirty="0"/>
          </a:p>
        </p:txBody>
      </p:sp>
    </p:spTree>
    <p:extLst>
      <p:ext uri="{BB962C8B-B14F-4D97-AF65-F5344CB8AC3E}">
        <p14:creationId xmlns:p14="http://schemas.microsoft.com/office/powerpoint/2010/main" val="38159180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63688" y="404664"/>
            <a:ext cx="5616624" cy="8640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プログラム管理委員会</a:t>
            </a:r>
            <a:endParaRPr kumimoji="1" lang="ja-JP" altLang="en-US" dirty="0"/>
          </a:p>
        </p:txBody>
      </p:sp>
      <p:sp>
        <p:nvSpPr>
          <p:cNvPr id="3" name="正方形/長方形 2"/>
          <p:cNvSpPr/>
          <p:nvPr/>
        </p:nvSpPr>
        <p:spPr>
          <a:xfrm>
            <a:off x="899592" y="1916832"/>
            <a:ext cx="7344816" cy="4154984"/>
          </a:xfrm>
          <a:prstGeom prst="rect">
            <a:avLst/>
          </a:prstGeom>
        </p:spPr>
        <p:txBody>
          <a:bodyPr wrap="square">
            <a:spAutoFit/>
          </a:bodyPr>
          <a:lstStyle/>
          <a:p>
            <a:r>
              <a:rPr lang="ja-JP" altLang="en-US" sz="2400" dirty="0"/>
              <a:t>（１） 専門研修プログラム統括責任者，専門研修</a:t>
            </a:r>
            <a:r>
              <a:rPr lang="ja-JP" altLang="en-US" sz="2400" dirty="0" smtClean="0"/>
              <a:t>プログ</a:t>
            </a:r>
            <a:endParaRPr lang="en-US" altLang="ja-JP" sz="2400" dirty="0" smtClean="0"/>
          </a:p>
          <a:p>
            <a:r>
              <a:rPr lang="en-US" altLang="ja-JP" sz="2400" dirty="0"/>
              <a:t> </a:t>
            </a:r>
            <a:r>
              <a:rPr lang="en-US" altLang="ja-JP" sz="2400" dirty="0" smtClean="0"/>
              <a:t>        </a:t>
            </a:r>
            <a:r>
              <a:rPr lang="ja-JP" altLang="en-US" sz="2400" dirty="0" smtClean="0"/>
              <a:t>ラム</a:t>
            </a:r>
            <a:r>
              <a:rPr lang="ja-JP" altLang="en-US" sz="2400" dirty="0"/>
              <a:t>連携施設担当者等で構成される</a:t>
            </a:r>
            <a:r>
              <a:rPr lang="ja-JP" altLang="en-US" sz="2400" dirty="0" smtClean="0"/>
              <a:t>．</a:t>
            </a:r>
            <a:endParaRPr lang="en-US" altLang="ja-JP" sz="2400" dirty="0" smtClean="0"/>
          </a:p>
          <a:p>
            <a:r>
              <a:rPr lang="ja-JP" altLang="en-US" sz="2400" dirty="0" smtClean="0"/>
              <a:t>（</a:t>
            </a:r>
            <a:r>
              <a:rPr lang="ja-JP" altLang="en-US" sz="2400" dirty="0"/>
              <a:t>２） 専門研修プログラムの作成，管理，改善などを行う</a:t>
            </a:r>
            <a:r>
              <a:rPr lang="ja-JP" altLang="en-US" sz="2400" dirty="0" smtClean="0"/>
              <a:t>．</a:t>
            </a:r>
            <a:endParaRPr lang="en-US" altLang="ja-JP" sz="2400" dirty="0" smtClean="0"/>
          </a:p>
          <a:p>
            <a:r>
              <a:rPr lang="ja-JP" altLang="en-US" sz="2400" dirty="0" smtClean="0"/>
              <a:t>（</a:t>
            </a:r>
            <a:r>
              <a:rPr lang="ja-JP" altLang="en-US" sz="2400" dirty="0"/>
              <a:t>３） 専攻医の研修全般の管理を行う</a:t>
            </a:r>
            <a:r>
              <a:rPr lang="ja-JP" altLang="en-US" sz="2400" dirty="0" smtClean="0"/>
              <a:t>．</a:t>
            </a:r>
            <a:endParaRPr lang="en-US" altLang="ja-JP" sz="2400" dirty="0" smtClean="0"/>
          </a:p>
          <a:p>
            <a:r>
              <a:rPr lang="ja-JP" altLang="en-US" sz="2400" dirty="0" smtClean="0"/>
              <a:t>（</a:t>
            </a:r>
            <a:r>
              <a:rPr lang="ja-JP" altLang="en-US" sz="2400" dirty="0"/>
              <a:t>４） 専門研修プログラム修了時に専攻医の修了判定</a:t>
            </a:r>
            <a:r>
              <a:rPr lang="ja-JP" altLang="en-US" sz="2400" dirty="0" smtClean="0"/>
              <a:t>の</a:t>
            </a:r>
            <a:endParaRPr lang="en-US" altLang="ja-JP" sz="2400" dirty="0" smtClean="0"/>
          </a:p>
          <a:p>
            <a:r>
              <a:rPr lang="en-US" altLang="ja-JP" sz="2400" dirty="0"/>
              <a:t> </a:t>
            </a:r>
            <a:r>
              <a:rPr lang="en-US" altLang="ja-JP" sz="2400" dirty="0" smtClean="0"/>
              <a:t>       </a:t>
            </a:r>
            <a:r>
              <a:rPr lang="ja-JP" altLang="en-US" sz="2400" dirty="0" smtClean="0"/>
              <a:t>審査</a:t>
            </a:r>
            <a:r>
              <a:rPr lang="ja-JP" altLang="en-US" sz="2400" dirty="0"/>
              <a:t>を行い，専門研修プログラム統括責任者が</a:t>
            </a:r>
            <a:r>
              <a:rPr lang="ja-JP" altLang="en-US" sz="2400" dirty="0" smtClean="0"/>
              <a:t>修   </a:t>
            </a:r>
            <a:endParaRPr lang="en-US" altLang="ja-JP" sz="2400" dirty="0" smtClean="0"/>
          </a:p>
          <a:p>
            <a:r>
              <a:rPr lang="en-US" altLang="ja-JP" sz="2400" dirty="0"/>
              <a:t> </a:t>
            </a:r>
            <a:r>
              <a:rPr lang="en-US" altLang="ja-JP" sz="2400" dirty="0" smtClean="0"/>
              <a:t>       </a:t>
            </a:r>
            <a:r>
              <a:rPr lang="ja-JP" altLang="en-US" sz="2400" dirty="0" smtClean="0"/>
              <a:t>了</a:t>
            </a:r>
            <a:r>
              <a:rPr lang="ja-JP" altLang="en-US" sz="2400" dirty="0"/>
              <a:t>判定を行う</a:t>
            </a:r>
            <a:r>
              <a:rPr lang="ja-JP" altLang="en-US" sz="2400" dirty="0" smtClean="0"/>
              <a:t>．</a:t>
            </a:r>
            <a:endParaRPr lang="en-US" altLang="ja-JP" sz="2400" dirty="0" smtClean="0"/>
          </a:p>
          <a:p>
            <a:r>
              <a:rPr lang="ja-JP" altLang="en-US" sz="2400" dirty="0" smtClean="0"/>
              <a:t>（</a:t>
            </a:r>
            <a:r>
              <a:rPr lang="ja-JP" altLang="en-US" sz="2400" dirty="0"/>
              <a:t>５） 専攻医および専門研修指導医から提出される</a:t>
            </a:r>
            <a:r>
              <a:rPr lang="ja-JP" altLang="en-US" sz="2400" dirty="0" smtClean="0"/>
              <a:t>意見</a:t>
            </a:r>
            <a:endParaRPr lang="en-US" altLang="ja-JP" sz="2400" dirty="0" smtClean="0"/>
          </a:p>
          <a:p>
            <a:r>
              <a:rPr lang="en-US" altLang="ja-JP" sz="2400" dirty="0"/>
              <a:t> </a:t>
            </a:r>
            <a:r>
              <a:rPr lang="en-US" altLang="ja-JP" sz="2400" dirty="0" smtClean="0"/>
              <a:t>       </a:t>
            </a:r>
            <a:r>
              <a:rPr lang="ja-JP" altLang="en-US" sz="2400" dirty="0" smtClean="0"/>
              <a:t>を</a:t>
            </a:r>
            <a:r>
              <a:rPr lang="ja-JP" altLang="en-US" sz="2400" dirty="0"/>
              <a:t>参照し，専門研修プログラムや専門研修体制</a:t>
            </a:r>
            <a:r>
              <a:rPr lang="ja-JP" altLang="en-US" sz="2400" dirty="0" smtClean="0"/>
              <a:t>の</a:t>
            </a:r>
            <a:endParaRPr lang="en-US" altLang="ja-JP" sz="2400" dirty="0" smtClean="0"/>
          </a:p>
          <a:p>
            <a:r>
              <a:rPr lang="en-US" altLang="ja-JP" sz="2400" dirty="0"/>
              <a:t> </a:t>
            </a:r>
            <a:r>
              <a:rPr lang="en-US" altLang="ja-JP" sz="2400" dirty="0" smtClean="0"/>
              <a:t>       </a:t>
            </a:r>
            <a:r>
              <a:rPr lang="ja-JP" altLang="en-US" sz="2400" dirty="0" smtClean="0"/>
              <a:t>継続的</a:t>
            </a:r>
            <a:r>
              <a:rPr lang="ja-JP" altLang="en-US" sz="2400" dirty="0"/>
              <a:t>改良を行う</a:t>
            </a:r>
            <a:r>
              <a:rPr lang="ja-JP" altLang="en-US" sz="2400" dirty="0" smtClean="0"/>
              <a:t>．</a:t>
            </a:r>
            <a:endParaRPr lang="en-US" altLang="ja-JP" sz="2400" dirty="0" smtClean="0"/>
          </a:p>
          <a:p>
            <a:r>
              <a:rPr lang="ja-JP" altLang="en-US" sz="2400" dirty="0" smtClean="0"/>
              <a:t>（</a:t>
            </a:r>
            <a:r>
              <a:rPr lang="ja-JP" altLang="en-US" sz="2400" dirty="0"/>
              <a:t>６） </a:t>
            </a:r>
            <a:r>
              <a:rPr lang="en-US" altLang="ja-JP" sz="2400" dirty="0"/>
              <a:t>6</a:t>
            </a:r>
            <a:r>
              <a:rPr lang="ja-JP" altLang="en-US" sz="2400" dirty="0"/>
              <a:t>か月～</a:t>
            </a:r>
            <a:r>
              <a:rPr lang="en-US" altLang="ja-JP" sz="2400" dirty="0"/>
              <a:t>1</a:t>
            </a:r>
            <a:r>
              <a:rPr lang="ja-JP" altLang="en-US" sz="2400" dirty="0"/>
              <a:t>年毎に開催する．	</a:t>
            </a:r>
          </a:p>
        </p:txBody>
      </p:sp>
    </p:spTree>
    <p:extLst>
      <p:ext uri="{BB962C8B-B14F-4D97-AF65-F5344CB8AC3E}">
        <p14:creationId xmlns:p14="http://schemas.microsoft.com/office/powerpoint/2010/main" val="31301955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2600325" y="259209"/>
            <a:ext cx="4031674" cy="779462"/>
          </a:xfrm>
          <a:prstGeom prst="roundRect">
            <a:avLst/>
          </a:prstGeom>
          <a:solidFill>
            <a:srgbClr val="FFC000"/>
          </a:solidFill>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162363" y="1417638"/>
            <a:ext cx="756651" cy="52968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grpSp>
        <p:nvGrpSpPr>
          <p:cNvPr id="12" name="図形グループ 11"/>
          <p:cNvGrpSpPr/>
          <p:nvPr/>
        </p:nvGrpSpPr>
        <p:grpSpPr>
          <a:xfrm>
            <a:off x="540689" y="2330728"/>
            <a:ext cx="6722126" cy="710913"/>
            <a:chOff x="0" y="0"/>
            <a:chExt cx="1305785" cy="710913"/>
          </a:xfrm>
        </p:grpSpPr>
        <p:sp>
          <p:nvSpPr>
            <p:cNvPr id="13" name="角丸四角形 12"/>
            <p:cNvSpPr/>
            <p:nvPr/>
          </p:nvSpPr>
          <p:spPr>
            <a:xfrm>
              <a:off x="0" y="0"/>
              <a:ext cx="1305785" cy="710913"/>
            </a:xfrm>
            <a:prstGeom prst="roundRect">
              <a:avLst>
                <a:gd name="adj" fmla="val 1667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角丸四角形 4"/>
            <p:cNvSpPr/>
            <p:nvPr/>
          </p:nvSpPr>
          <p:spPr>
            <a:xfrm>
              <a:off x="34710" y="34710"/>
              <a:ext cx="1236365" cy="641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1244600">
                <a:lnSpc>
                  <a:spcPct val="90000"/>
                </a:lnSpc>
                <a:spcBef>
                  <a:spcPct val="0"/>
                </a:spcBef>
                <a:spcAft>
                  <a:spcPct val="35000"/>
                </a:spcAft>
              </a:pPr>
              <a:r>
                <a:rPr kumimoji="1" lang="ja-JP" altLang="en-US" sz="2800" kern="1200" dirty="0" smtClean="0">
                  <a:solidFill>
                    <a:srgbClr val="FFFF00"/>
                  </a:solidFill>
                </a:rPr>
                <a:t>　　　　　　　修練基幹施設</a:t>
              </a:r>
              <a:endParaRPr kumimoji="1" lang="ja-JP" altLang="en-US" sz="2800" kern="1200" dirty="0">
                <a:solidFill>
                  <a:srgbClr val="FFFF00"/>
                </a:solidFill>
              </a:endParaRPr>
            </a:p>
          </p:txBody>
        </p:sp>
      </p:grpSp>
      <p:sp>
        <p:nvSpPr>
          <p:cNvPr id="40" name="右矢印 39"/>
          <p:cNvSpPr/>
          <p:nvPr/>
        </p:nvSpPr>
        <p:spPr>
          <a:xfrm rot="16200000">
            <a:off x="4079536" y="4090664"/>
            <a:ext cx="2810907" cy="355887"/>
          </a:xfrm>
          <a:prstGeom prst="rightArrow">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rot="16200000">
            <a:off x="5048602" y="4090664"/>
            <a:ext cx="2810907" cy="355887"/>
          </a:xfrm>
          <a:prstGeom prst="rightArrow">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259209"/>
            <a:ext cx="8229600" cy="779462"/>
          </a:xfrm>
        </p:spPr>
        <p:txBody>
          <a:bodyPr>
            <a:normAutofit/>
          </a:bodyPr>
          <a:lstStyle/>
          <a:p>
            <a:r>
              <a:rPr kumimoji="1" lang="ja-JP" altLang="en-US" sz="3600" dirty="0" smtClean="0"/>
              <a:t>研修病院間の連携</a:t>
            </a:r>
            <a:endParaRPr kumimoji="1" lang="ja-JP" altLang="en-US" sz="3600" dirty="0"/>
          </a:p>
        </p:txBody>
      </p:sp>
      <p:sp>
        <p:nvSpPr>
          <p:cNvPr id="6" name="角丸四角形 5"/>
          <p:cNvSpPr/>
          <p:nvPr/>
        </p:nvSpPr>
        <p:spPr>
          <a:xfrm>
            <a:off x="8269122" y="1417638"/>
            <a:ext cx="756651" cy="52968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7" name="テキスト ボックス 6"/>
          <p:cNvSpPr txBox="1"/>
          <p:nvPr/>
        </p:nvSpPr>
        <p:spPr>
          <a:xfrm>
            <a:off x="8413229" y="1533549"/>
            <a:ext cx="461665" cy="5130572"/>
          </a:xfrm>
          <a:prstGeom prst="rect">
            <a:avLst/>
          </a:prstGeom>
          <a:noFill/>
        </p:spPr>
        <p:txBody>
          <a:bodyPr vert="eaVert" wrap="none" rtlCol="0">
            <a:spAutoFit/>
          </a:bodyPr>
          <a:lstStyle/>
          <a:p>
            <a:r>
              <a:rPr kumimoji="1" lang="ja-JP" altLang="en-US" dirty="0" smtClean="0"/>
              <a:t>カリキュラムに従ったプログラムの実施・専門医取得</a:t>
            </a:r>
            <a:endParaRPr kumimoji="1" lang="ja-JP" altLang="en-US" dirty="0"/>
          </a:p>
        </p:txBody>
      </p:sp>
      <p:sp>
        <p:nvSpPr>
          <p:cNvPr id="8" name="屈折矢印 7"/>
          <p:cNvSpPr/>
          <p:nvPr/>
        </p:nvSpPr>
        <p:spPr>
          <a:xfrm rot="5400000">
            <a:off x="1299237" y="3091935"/>
            <a:ext cx="885895" cy="785307"/>
          </a:xfrm>
          <a:prstGeom prst="bentUpArrow">
            <a:avLst>
              <a:gd name="adj1" fmla="val 32840"/>
              <a:gd name="adj2" fmla="val 25000"/>
              <a:gd name="adj3" fmla="val 35780"/>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sp>
      <p:grpSp>
        <p:nvGrpSpPr>
          <p:cNvPr id="9" name="図形グループ 8"/>
          <p:cNvGrpSpPr/>
          <p:nvPr/>
        </p:nvGrpSpPr>
        <p:grpSpPr>
          <a:xfrm>
            <a:off x="2134839" y="3324215"/>
            <a:ext cx="5162686" cy="710913"/>
            <a:chOff x="1302160" y="810237"/>
            <a:chExt cx="5451051" cy="710913"/>
          </a:xfrm>
        </p:grpSpPr>
        <p:sp>
          <p:nvSpPr>
            <p:cNvPr id="10" name="角丸四角形 9"/>
            <p:cNvSpPr/>
            <p:nvPr/>
          </p:nvSpPr>
          <p:spPr>
            <a:xfrm>
              <a:off x="1302160" y="810237"/>
              <a:ext cx="5451051" cy="710913"/>
            </a:xfrm>
            <a:prstGeom prst="roundRect">
              <a:avLst>
                <a:gd name="adj" fmla="val 1667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角丸四角形 4"/>
            <p:cNvSpPr/>
            <p:nvPr/>
          </p:nvSpPr>
          <p:spPr>
            <a:xfrm>
              <a:off x="1336870" y="844947"/>
              <a:ext cx="5381631" cy="641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小児病院</a:t>
              </a:r>
              <a:endParaRPr kumimoji="1" lang="ja-JP" altLang="en-US" sz="2400" kern="1200" dirty="0"/>
            </a:p>
          </p:txBody>
        </p:sp>
      </p:grpSp>
      <p:sp>
        <p:nvSpPr>
          <p:cNvPr id="16" name="テキスト ボックス 15"/>
          <p:cNvSpPr txBox="1"/>
          <p:nvPr/>
        </p:nvSpPr>
        <p:spPr>
          <a:xfrm>
            <a:off x="5468191" y="3458109"/>
            <a:ext cx="1755609" cy="369332"/>
          </a:xfrm>
          <a:prstGeom prst="rect">
            <a:avLst/>
          </a:prstGeom>
          <a:noFill/>
        </p:spPr>
        <p:txBody>
          <a:bodyPr wrap="none" rtlCol="0">
            <a:spAutoFit/>
          </a:bodyPr>
          <a:lstStyle/>
          <a:p>
            <a:pPr lvl="0"/>
            <a:r>
              <a:rPr lang="ja-JP" altLang="en-US" dirty="0" smtClean="0">
                <a:solidFill>
                  <a:srgbClr val="FFFF00"/>
                </a:solidFill>
              </a:rPr>
              <a:t>連携</a:t>
            </a:r>
            <a:r>
              <a:rPr lang="en-US" altLang="ja-JP" dirty="0" smtClean="0">
                <a:solidFill>
                  <a:srgbClr val="FFFF00"/>
                </a:solidFill>
              </a:rPr>
              <a:t>(</a:t>
            </a:r>
            <a:r>
              <a:rPr lang="ja-JP" altLang="en-US" dirty="0" smtClean="0">
                <a:solidFill>
                  <a:srgbClr val="FFFF00"/>
                </a:solidFill>
              </a:rPr>
              <a:t>協力）施設</a:t>
            </a:r>
            <a:endParaRPr lang="ja-JP" altLang="en-US" dirty="0">
              <a:solidFill>
                <a:srgbClr val="FFFF00"/>
              </a:solidFill>
            </a:endParaRPr>
          </a:p>
        </p:txBody>
      </p:sp>
      <p:grpSp>
        <p:nvGrpSpPr>
          <p:cNvPr id="17" name="図形グループ 16"/>
          <p:cNvGrpSpPr/>
          <p:nvPr/>
        </p:nvGrpSpPr>
        <p:grpSpPr>
          <a:xfrm>
            <a:off x="2134839" y="4997858"/>
            <a:ext cx="5129838" cy="710913"/>
            <a:chOff x="1267450" y="810237"/>
            <a:chExt cx="5451051" cy="710913"/>
          </a:xfrm>
        </p:grpSpPr>
        <p:sp>
          <p:nvSpPr>
            <p:cNvPr id="18" name="角丸四角形 17"/>
            <p:cNvSpPr/>
            <p:nvPr/>
          </p:nvSpPr>
          <p:spPr>
            <a:xfrm>
              <a:off x="1267450" y="810237"/>
              <a:ext cx="5451051" cy="710913"/>
            </a:xfrm>
            <a:prstGeom prst="roundRect">
              <a:avLst>
                <a:gd name="adj" fmla="val 1667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角丸四角形 4"/>
            <p:cNvSpPr/>
            <p:nvPr/>
          </p:nvSpPr>
          <p:spPr>
            <a:xfrm>
              <a:off x="1336870" y="844947"/>
              <a:ext cx="5381631" cy="641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ja-JP" altLang="en-US" sz="2400" dirty="0" smtClean="0"/>
                <a:t>血管専門</a:t>
              </a:r>
              <a:r>
                <a:rPr kumimoji="1" lang="ja-JP" altLang="en-US" sz="2400" kern="1200" dirty="0" smtClean="0"/>
                <a:t>病院</a:t>
              </a:r>
              <a:endParaRPr kumimoji="1" lang="ja-JP" altLang="en-US" sz="2400" kern="1200" dirty="0"/>
            </a:p>
          </p:txBody>
        </p:sp>
      </p:grpSp>
      <p:grpSp>
        <p:nvGrpSpPr>
          <p:cNvPr id="20" name="図形グループ 19"/>
          <p:cNvGrpSpPr/>
          <p:nvPr/>
        </p:nvGrpSpPr>
        <p:grpSpPr>
          <a:xfrm>
            <a:off x="2134839" y="4182189"/>
            <a:ext cx="5127976" cy="710913"/>
            <a:chOff x="1267450" y="810237"/>
            <a:chExt cx="5451051" cy="710913"/>
          </a:xfrm>
        </p:grpSpPr>
        <p:sp>
          <p:nvSpPr>
            <p:cNvPr id="21" name="角丸四角形 20"/>
            <p:cNvSpPr/>
            <p:nvPr/>
          </p:nvSpPr>
          <p:spPr>
            <a:xfrm>
              <a:off x="1267450" y="810237"/>
              <a:ext cx="5451051" cy="710913"/>
            </a:xfrm>
            <a:prstGeom prst="roundRect">
              <a:avLst>
                <a:gd name="adj" fmla="val 1667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2" name="角丸四角形 4"/>
            <p:cNvSpPr/>
            <p:nvPr/>
          </p:nvSpPr>
          <p:spPr>
            <a:xfrm>
              <a:off x="1336870" y="844947"/>
              <a:ext cx="5381631" cy="641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成人心臓・大血管病院</a:t>
              </a:r>
              <a:endParaRPr kumimoji="1" lang="ja-JP" altLang="en-US" sz="2400" kern="1200" dirty="0"/>
            </a:p>
          </p:txBody>
        </p:sp>
      </p:grpSp>
      <p:sp>
        <p:nvSpPr>
          <p:cNvPr id="23" name="屈折矢印 22"/>
          <p:cNvSpPr/>
          <p:nvPr/>
        </p:nvSpPr>
        <p:spPr>
          <a:xfrm rot="5400000">
            <a:off x="1440524" y="4058447"/>
            <a:ext cx="603321" cy="785307"/>
          </a:xfrm>
          <a:prstGeom prst="bentUpArrow">
            <a:avLst>
              <a:gd name="adj1" fmla="val 32840"/>
              <a:gd name="adj2" fmla="val 25000"/>
              <a:gd name="adj3" fmla="val 35780"/>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sp>
      <p:sp>
        <p:nvSpPr>
          <p:cNvPr id="24" name="屈折矢印 23"/>
          <p:cNvSpPr/>
          <p:nvPr/>
        </p:nvSpPr>
        <p:spPr>
          <a:xfrm rot="5400000">
            <a:off x="1440525" y="4873666"/>
            <a:ext cx="603321" cy="785307"/>
          </a:xfrm>
          <a:prstGeom prst="bentUpArrow">
            <a:avLst>
              <a:gd name="adj1" fmla="val 32840"/>
              <a:gd name="adj2" fmla="val 25000"/>
              <a:gd name="adj3" fmla="val 35780"/>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sp>
      <p:sp>
        <p:nvSpPr>
          <p:cNvPr id="27" name="テキスト ボックス 26"/>
          <p:cNvSpPr txBox="1"/>
          <p:nvPr/>
        </p:nvSpPr>
        <p:spPr>
          <a:xfrm>
            <a:off x="6129775" y="4396874"/>
            <a:ext cx="1107996" cy="369332"/>
          </a:xfrm>
          <a:prstGeom prst="rect">
            <a:avLst/>
          </a:prstGeom>
          <a:noFill/>
        </p:spPr>
        <p:txBody>
          <a:bodyPr wrap="none" rtlCol="0">
            <a:spAutoFit/>
          </a:bodyPr>
          <a:lstStyle/>
          <a:p>
            <a:pPr lvl="0"/>
            <a:r>
              <a:rPr lang="ja-JP" altLang="en-US" dirty="0">
                <a:solidFill>
                  <a:srgbClr val="FFFF00"/>
                </a:solidFill>
              </a:rPr>
              <a:t>連携</a:t>
            </a:r>
            <a:r>
              <a:rPr lang="ja-JP" altLang="en-US" dirty="0" smtClean="0">
                <a:solidFill>
                  <a:srgbClr val="FFFF00"/>
                </a:solidFill>
              </a:rPr>
              <a:t>施設</a:t>
            </a:r>
            <a:endParaRPr lang="ja-JP" altLang="en-US" dirty="0">
              <a:solidFill>
                <a:srgbClr val="FFFF00"/>
              </a:solidFill>
            </a:endParaRPr>
          </a:p>
        </p:txBody>
      </p:sp>
      <p:sp>
        <p:nvSpPr>
          <p:cNvPr id="28" name="テキスト ボックス 27"/>
          <p:cNvSpPr txBox="1"/>
          <p:nvPr/>
        </p:nvSpPr>
        <p:spPr>
          <a:xfrm>
            <a:off x="6129775" y="5198648"/>
            <a:ext cx="1107996" cy="369332"/>
          </a:xfrm>
          <a:prstGeom prst="rect">
            <a:avLst/>
          </a:prstGeom>
          <a:noFill/>
        </p:spPr>
        <p:txBody>
          <a:bodyPr wrap="none" rtlCol="0">
            <a:spAutoFit/>
          </a:bodyPr>
          <a:lstStyle/>
          <a:p>
            <a:pPr lvl="0"/>
            <a:r>
              <a:rPr lang="ja-JP" altLang="en-US" dirty="0">
                <a:solidFill>
                  <a:srgbClr val="FFFF00"/>
                </a:solidFill>
              </a:rPr>
              <a:t>連携</a:t>
            </a:r>
            <a:r>
              <a:rPr lang="ja-JP" altLang="en-US" dirty="0" smtClean="0">
                <a:solidFill>
                  <a:srgbClr val="FFFF00"/>
                </a:solidFill>
              </a:rPr>
              <a:t>施設</a:t>
            </a:r>
            <a:endParaRPr lang="ja-JP" altLang="en-US" dirty="0">
              <a:solidFill>
                <a:srgbClr val="FFFF00"/>
              </a:solidFill>
            </a:endParaRPr>
          </a:p>
        </p:txBody>
      </p:sp>
      <p:sp>
        <p:nvSpPr>
          <p:cNvPr id="29" name="右矢印 28"/>
          <p:cNvSpPr/>
          <p:nvPr/>
        </p:nvSpPr>
        <p:spPr>
          <a:xfrm>
            <a:off x="7297525" y="3531184"/>
            <a:ext cx="648558" cy="355887"/>
          </a:xfrm>
          <a:prstGeom prst="rightArrow">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a:off x="7297525" y="4396874"/>
            <a:ext cx="648558" cy="355887"/>
          </a:xfrm>
          <a:prstGeom prst="rightArrow">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7297525" y="5107577"/>
            <a:ext cx="648558" cy="355887"/>
          </a:xfrm>
          <a:prstGeom prst="rightArrow">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7297525" y="2507267"/>
            <a:ext cx="648558" cy="355887"/>
          </a:xfrm>
          <a:prstGeom prst="rightArrow">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19803" y="3129450"/>
            <a:ext cx="461665" cy="2977738"/>
          </a:xfrm>
          <a:prstGeom prst="rect">
            <a:avLst/>
          </a:prstGeom>
          <a:noFill/>
        </p:spPr>
        <p:txBody>
          <a:bodyPr vert="eaVert" wrap="none" rtlCol="0">
            <a:spAutoFit/>
          </a:bodyPr>
          <a:lstStyle/>
          <a:p>
            <a:r>
              <a:rPr kumimoji="1" lang="ja-JP" altLang="en-US" dirty="0" smtClean="0"/>
              <a:t>心臓血管外科修練登録・開始</a:t>
            </a:r>
            <a:endParaRPr kumimoji="1" lang="ja-JP" altLang="en-US" dirty="0"/>
          </a:p>
        </p:txBody>
      </p:sp>
      <p:sp>
        <p:nvSpPr>
          <p:cNvPr id="36" name="テキスト ボックス 35"/>
          <p:cNvSpPr txBox="1"/>
          <p:nvPr/>
        </p:nvSpPr>
        <p:spPr>
          <a:xfrm>
            <a:off x="719375" y="2447655"/>
            <a:ext cx="1366080"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ja-JP" altLang="en-US" sz="1200" b="1" dirty="0" smtClean="0"/>
              <a:t>オリエンテーション</a:t>
            </a:r>
            <a:endParaRPr kumimoji="1" lang="en-US" altLang="ja-JP" sz="1200" b="1" dirty="0" smtClean="0"/>
          </a:p>
          <a:p>
            <a:r>
              <a:rPr lang="ja-JP" altLang="en-US" sz="1200" b="1" dirty="0"/>
              <a:t>研修</a:t>
            </a:r>
            <a:r>
              <a:rPr lang="ja-JP" altLang="en-US" sz="1200" b="1" dirty="0" smtClean="0"/>
              <a:t>実績管理</a:t>
            </a:r>
            <a:endParaRPr kumimoji="1" lang="ja-JP" altLang="en-US" sz="1200" b="1" dirty="0"/>
          </a:p>
        </p:txBody>
      </p:sp>
      <p:sp>
        <p:nvSpPr>
          <p:cNvPr id="37" name="テキスト ボックス 36"/>
          <p:cNvSpPr txBox="1"/>
          <p:nvPr/>
        </p:nvSpPr>
        <p:spPr>
          <a:xfrm>
            <a:off x="4786185" y="2553203"/>
            <a:ext cx="2297946"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1400" b="1" dirty="0" smtClean="0"/>
              <a:t>研修プログラム管理委員会</a:t>
            </a:r>
            <a:endParaRPr kumimoji="1" lang="ja-JP" altLang="en-US" sz="1400" b="1" dirty="0"/>
          </a:p>
        </p:txBody>
      </p:sp>
      <p:sp>
        <p:nvSpPr>
          <p:cNvPr id="42" name="テキスト ボックス 41"/>
          <p:cNvSpPr txBox="1"/>
          <p:nvPr/>
        </p:nvSpPr>
        <p:spPr>
          <a:xfrm>
            <a:off x="964562" y="4200070"/>
            <a:ext cx="430887" cy="675150"/>
          </a:xfrm>
          <a:prstGeom prst="rect">
            <a:avLst/>
          </a:prstGeom>
          <a:noFill/>
        </p:spPr>
        <p:txBody>
          <a:bodyPr vert="eaVert" wrap="square" rtlCol="0">
            <a:spAutoFit/>
          </a:bodyPr>
          <a:lstStyle/>
          <a:p>
            <a:r>
              <a:rPr lang="ja-JP" altLang="en-US" sz="1600" dirty="0"/>
              <a:t>派遣</a:t>
            </a:r>
            <a:endParaRPr kumimoji="1" lang="ja-JP" altLang="en-US" sz="1600" dirty="0"/>
          </a:p>
        </p:txBody>
      </p:sp>
      <p:sp>
        <p:nvSpPr>
          <p:cNvPr id="44" name="テキスト ボックス 43"/>
          <p:cNvSpPr txBox="1"/>
          <p:nvPr/>
        </p:nvSpPr>
        <p:spPr>
          <a:xfrm>
            <a:off x="5168115" y="3830032"/>
            <a:ext cx="1107996" cy="276999"/>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sz="1200" dirty="0" smtClean="0"/>
              <a:t>研修実績報告</a:t>
            </a:r>
            <a:endParaRPr kumimoji="1" lang="ja-JP" altLang="en-US" sz="1200" dirty="0"/>
          </a:p>
        </p:txBody>
      </p:sp>
      <p:sp>
        <p:nvSpPr>
          <p:cNvPr id="45" name="テキスト ボックス 44"/>
          <p:cNvSpPr txBox="1"/>
          <p:nvPr/>
        </p:nvSpPr>
        <p:spPr>
          <a:xfrm>
            <a:off x="5195635" y="4689806"/>
            <a:ext cx="1107996" cy="276999"/>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sz="1200" dirty="0" smtClean="0"/>
              <a:t>研修実績報告</a:t>
            </a:r>
            <a:endParaRPr kumimoji="1" lang="ja-JP" altLang="en-US" sz="1200" dirty="0"/>
          </a:p>
        </p:txBody>
      </p:sp>
      <p:sp>
        <p:nvSpPr>
          <p:cNvPr id="46" name="テキスト ボックス 45"/>
          <p:cNvSpPr txBox="1"/>
          <p:nvPr/>
        </p:nvSpPr>
        <p:spPr>
          <a:xfrm>
            <a:off x="5177640" y="5463464"/>
            <a:ext cx="1107996" cy="276999"/>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sz="1200" dirty="0" smtClean="0"/>
              <a:t>研修実績報告</a:t>
            </a:r>
            <a:endParaRPr kumimoji="1" lang="ja-JP" altLang="en-US" sz="1200" dirty="0"/>
          </a:p>
        </p:txBody>
      </p:sp>
      <p:sp>
        <p:nvSpPr>
          <p:cNvPr id="15" name="テキスト ボックス 14"/>
          <p:cNvSpPr txBox="1"/>
          <p:nvPr/>
        </p:nvSpPr>
        <p:spPr>
          <a:xfrm>
            <a:off x="2200168" y="1879517"/>
            <a:ext cx="4883962" cy="707886"/>
          </a:xfrm>
          <a:prstGeom prst="rect">
            <a:avLst/>
          </a:prstGeom>
          <a:noFill/>
        </p:spPr>
        <p:txBody>
          <a:bodyPr wrap="square" rtlCol="0">
            <a:spAutoFit/>
          </a:bodyPr>
          <a:lstStyle/>
          <a:p>
            <a:pPr lvl="0"/>
            <a:r>
              <a:rPr lang="ja-JP" altLang="en-US" sz="2000" dirty="0"/>
              <a:t>教育・研修・</a:t>
            </a:r>
            <a:r>
              <a:rPr lang="ja-JP" altLang="en-US" sz="2000" dirty="0" smtClean="0"/>
              <a:t>研究・修練実績を持つ教育病院</a:t>
            </a:r>
            <a:endParaRPr lang="ja-JP" altLang="en-US" sz="2000" dirty="0"/>
          </a:p>
          <a:p>
            <a:endParaRPr kumimoji="1" lang="ja-JP" altLang="en-US" sz="2000" dirty="0"/>
          </a:p>
        </p:txBody>
      </p:sp>
      <p:sp>
        <p:nvSpPr>
          <p:cNvPr id="4" name="テキスト ボックス 3"/>
          <p:cNvSpPr txBox="1"/>
          <p:nvPr/>
        </p:nvSpPr>
        <p:spPr>
          <a:xfrm>
            <a:off x="2448574" y="6284279"/>
            <a:ext cx="4535216" cy="369332"/>
          </a:xfrm>
          <a:prstGeom prst="rect">
            <a:avLst/>
          </a:prstGeom>
          <a:noFill/>
        </p:spPr>
        <p:txBody>
          <a:bodyPr wrap="none" rtlCol="0">
            <a:spAutoFit/>
          </a:bodyPr>
          <a:lstStyle/>
          <a:p>
            <a:r>
              <a:rPr kumimoji="1" lang="ja-JP" altLang="en-US" dirty="0" smtClean="0"/>
              <a:t>修練基幹施設で６か月以上の修練を求める</a:t>
            </a:r>
            <a:endParaRPr kumimoji="1" lang="ja-JP" altLang="en-US" dirty="0"/>
          </a:p>
        </p:txBody>
      </p:sp>
    </p:spTree>
    <p:extLst>
      <p:ext uri="{BB962C8B-B14F-4D97-AF65-F5344CB8AC3E}">
        <p14:creationId xmlns:p14="http://schemas.microsoft.com/office/powerpoint/2010/main" val="34586566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Effect transition="in" filter="fade">
                                      <p:cBhvr>
                                        <p:cTn id="9" dur="500"/>
                                        <p:tgtEl>
                                          <p:spTgt spid="4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500" fill="hold"/>
                                        <p:tgtEl>
                                          <p:spTgt spid="45"/>
                                        </p:tgtEl>
                                        <p:attrNameLst>
                                          <p:attrName>ppt_w</p:attrName>
                                        </p:attrNameLst>
                                      </p:cBhvr>
                                      <p:tavLst>
                                        <p:tav tm="0">
                                          <p:val>
                                            <p:fltVal val="0"/>
                                          </p:val>
                                        </p:tav>
                                        <p:tav tm="100000">
                                          <p:val>
                                            <p:strVal val="#ppt_w"/>
                                          </p:val>
                                        </p:tav>
                                      </p:tavLst>
                                    </p:anim>
                                    <p:anim calcmode="lin" valueType="num">
                                      <p:cBhvr>
                                        <p:cTn id="13" dur="500" fill="hold"/>
                                        <p:tgtEl>
                                          <p:spTgt spid="45"/>
                                        </p:tgtEl>
                                        <p:attrNameLst>
                                          <p:attrName>ppt_h</p:attrName>
                                        </p:attrNameLst>
                                      </p:cBhvr>
                                      <p:tavLst>
                                        <p:tav tm="0">
                                          <p:val>
                                            <p:fltVal val="0"/>
                                          </p:val>
                                        </p:tav>
                                        <p:tav tm="100000">
                                          <p:val>
                                            <p:strVal val="#ppt_h"/>
                                          </p:val>
                                        </p:tav>
                                      </p:tavLst>
                                    </p:anim>
                                    <p:animEffect transition="in" filter="fade">
                                      <p:cBhvr>
                                        <p:cTn id="14" dur="500"/>
                                        <p:tgtEl>
                                          <p:spTgt spid="4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500"/>
                            </p:stCondLst>
                            <p:childTnLst>
                              <p:par>
                                <p:cTn id="21" presetID="53" presetClass="entr" presetSubtype="16" fill="hold" grpId="0" nodeType="afterEffect">
                                  <p:stCondLst>
                                    <p:cond delay="10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500" fill="hold"/>
                                        <p:tgtEl>
                                          <p:spTgt spid="37"/>
                                        </p:tgtEl>
                                        <p:attrNameLst>
                                          <p:attrName>ppt_w</p:attrName>
                                        </p:attrNameLst>
                                      </p:cBhvr>
                                      <p:tavLst>
                                        <p:tav tm="0">
                                          <p:val>
                                            <p:fltVal val="0"/>
                                          </p:val>
                                        </p:tav>
                                        <p:tav tm="100000">
                                          <p:val>
                                            <p:strVal val="#ppt_w"/>
                                          </p:val>
                                        </p:tav>
                                      </p:tavLst>
                                    </p:anim>
                                    <p:anim calcmode="lin" valueType="num">
                                      <p:cBhvr>
                                        <p:cTn id="24" dur="500" fill="hold"/>
                                        <p:tgtEl>
                                          <p:spTgt spid="37"/>
                                        </p:tgtEl>
                                        <p:attrNameLst>
                                          <p:attrName>ppt_h</p:attrName>
                                        </p:attrNameLst>
                                      </p:cBhvr>
                                      <p:tavLst>
                                        <p:tav tm="0">
                                          <p:val>
                                            <p:fltVal val="0"/>
                                          </p:val>
                                        </p:tav>
                                        <p:tav tm="100000">
                                          <p:val>
                                            <p:strVal val="#ppt_h"/>
                                          </p:val>
                                        </p:tav>
                                      </p:tavLst>
                                    </p:anim>
                                    <p:animEffect transition="in" filter="fade">
                                      <p:cBhvr>
                                        <p:cTn id="2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4" grpId="0" animBg="1"/>
      <p:bldP spid="45" grpId="0" animBg="1"/>
      <p:bldP spid="4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611560" y="2348880"/>
            <a:ext cx="7920880" cy="11521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67544" y="2348880"/>
            <a:ext cx="8229600" cy="1143000"/>
          </a:xfrm>
        </p:spPr>
        <p:txBody>
          <a:bodyPr/>
          <a:lstStyle/>
          <a:p>
            <a:r>
              <a:rPr kumimoji="1" lang="ja-JP" altLang="en-US" dirty="0" smtClean="0"/>
              <a:t>指導医マニュアルの作成と実行</a:t>
            </a:r>
            <a:endParaRPr kumimoji="1" lang="ja-JP" altLang="en-US" dirty="0"/>
          </a:p>
        </p:txBody>
      </p:sp>
    </p:spTree>
    <p:extLst>
      <p:ext uri="{BB962C8B-B14F-4D97-AF65-F5344CB8AC3E}">
        <p14:creationId xmlns:p14="http://schemas.microsoft.com/office/powerpoint/2010/main" val="18924768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555776" y="332656"/>
            <a:ext cx="3960440" cy="72008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95536" y="908720"/>
            <a:ext cx="8229600" cy="1143000"/>
          </a:xfrm>
        </p:spPr>
        <p:txBody>
          <a:bodyPr>
            <a:normAutofit fontScale="90000"/>
          </a:bodyPr>
          <a:lstStyle/>
          <a:p>
            <a:r>
              <a:rPr lang="ja-JP" altLang="en-US" dirty="0" smtClean="0"/>
              <a:t>専門研修の評価</a:t>
            </a:r>
            <a:r>
              <a:rPr lang="en-US" altLang="ja-JP" dirty="0" smtClean="0"/>
              <a:t/>
            </a:r>
            <a:br>
              <a:rPr lang="en-US" altLang="ja-JP" dirty="0" smtClean="0"/>
            </a:br>
            <a:r>
              <a:rPr lang="en-US" altLang="ja-JP" dirty="0" smtClean="0"/>
              <a:t/>
            </a:r>
            <a:br>
              <a:rPr lang="en-US" altLang="ja-JP" dirty="0" smtClean="0"/>
            </a:br>
            <a:r>
              <a:rPr lang="ja-JP" altLang="en-US" sz="3600" dirty="0" smtClean="0"/>
              <a:t>（自己評価と指導医等による評価） </a:t>
            </a:r>
            <a:br>
              <a:rPr lang="ja-JP" altLang="en-US" sz="3600" dirty="0" smtClean="0"/>
            </a:br>
            <a:endParaRPr kumimoji="1" lang="ja-JP" altLang="en-US" sz="3600" dirty="0"/>
          </a:p>
        </p:txBody>
      </p:sp>
      <p:sp>
        <p:nvSpPr>
          <p:cNvPr id="3" name="正方形/長方形 2"/>
          <p:cNvSpPr/>
          <p:nvPr/>
        </p:nvSpPr>
        <p:spPr>
          <a:xfrm>
            <a:off x="107504" y="1988840"/>
            <a:ext cx="9342784" cy="4031873"/>
          </a:xfrm>
          <a:prstGeom prst="rect">
            <a:avLst/>
          </a:prstGeom>
        </p:spPr>
        <p:txBody>
          <a:bodyPr wrap="square">
            <a:spAutoFit/>
          </a:bodyPr>
          <a:lstStyle/>
          <a:p>
            <a:r>
              <a:rPr lang="ja-JP" altLang="en-US" sz="1600" dirty="0" smtClean="0"/>
              <a:t> </a:t>
            </a:r>
            <a:endParaRPr lang="ja-JP" altLang="en-US" sz="1600" dirty="0"/>
          </a:p>
          <a:p>
            <a:r>
              <a:rPr lang="en-US" altLang="ja-JP" sz="1600" dirty="0"/>
              <a:t>(</a:t>
            </a:r>
            <a:r>
              <a:rPr lang="ja-JP" altLang="en-US" sz="1600" dirty="0"/>
              <a:t>１）フィードバック（形成的評価） </a:t>
            </a:r>
          </a:p>
          <a:p>
            <a:r>
              <a:rPr lang="ja-JP" altLang="en-US" sz="1600" dirty="0"/>
              <a:t>専攻医の研修内容の改善を目的として，随時行われる評価である． </a:t>
            </a:r>
          </a:p>
          <a:p>
            <a:r>
              <a:rPr lang="ja-JP" altLang="en-US" sz="1600" dirty="0"/>
              <a:t>①専攻医は研修状況を研修マニュアル（手帳）で確認と記録を行い，経験した手術症例を</a:t>
            </a:r>
            <a:r>
              <a:rPr lang="en-US" altLang="ja-JP" sz="1600" dirty="0"/>
              <a:t>NCD</a:t>
            </a:r>
            <a:r>
              <a:rPr lang="ja-JP" altLang="en-US" sz="1600" dirty="0" err="1"/>
              <a:t>に登</a:t>
            </a:r>
            <a:r>
              <a:rPr lang="ja-JP" altLang="en-US" sz="1600" dirty="0"/>
              <a:t>録する． </a:t>
            </a:r>
          </a:p>
          <a:p>
            <a:r>
              <a:rPr lang="ja-JP" altLang="en-US" sz="1600" dirty="0"/>
              <a:t>②専門研修指導医が形成的評価（フィードバック）を行い，</a:t>
            </a:r>
            <a:r>
              <a:rPr lang="en-US" altLang="ja-JP" sz="1600" dirty="0"/>
              <a:t>NCD</a:t>
            </a:r>
            <a:r>
              <a:rPr lang="ja-JP" altLang="en-US" sz="1600" dirty="0"/>
              <a:t>の承認を行う． </a:t>
            </a:r>
          </a:p>
          <a:p>
            <a:r>
              <a:rPr lang="ja-JP" altLang="en-US" sz="1600" dirty="0"/>
              <a:t>③研修施設の移動やローテーションなど一定の期間毎（</a:t>
            </a:r>
            <a:r>
              <a:rPr lang="en-US" altLang="ja-JP" sz="1600" dirty="0"/>
              <a:t>3</a:t>
            </a:r>
            <a:r>
              <a:rPr lang="ja-JP" altLang="en-US" sz="1600" dirty="0"/>
              <a:t>か月～</a:t>
            </a:r>
            <a:r>
              <a:rPr lang="en-US" altLang="ja-JP" sz="1600" dirty="0"/>
              <a:t>1</a:t>
            </a:r>
            <a:r>
              <a:rPr lang="ja-JP" altLang="en-US" sz="1600" dirty="0"/>
              <a:t>年毎 プログラムに明記）に，研修マニ </a:t>
            </a:r>
          </a:p>
          <a:p>
            <a:r>
              <a:rPr lang="ja-JP" altLang="en-US" sz="1600" dirty="0"/>
              <a:t>ュアルにもとづく研修目標達成度評価を行い，研修プログラム管理委員会に報告する． </a:t>
            </a:r>
          </a:p>
          <a:p>
            <a:r>
              <a:rPr lang="ja-JP" altLang="en-US" sz="1600" dirty="0"/>
              <a:t>④研修プログラム管理委員会は中間報告と年次報告の内容を精査し，次年度の研修指導に反映させる． </a:t>
            </a:r>
          </a:p>
          <a:p>
            <a:r>
              <a:rPr lang="en-US" altLang="zh-TW" sz="1600" dirty="0"/>
              <a:t>(</a:t>
            </a:r>
            <a:r>
              <a:rPr lang="zh-TW" altLang="en-US" sz="1600" dirty="0"/>
              <a:t>２）研修修了判定（総括的評価） </a:t>
            </a:r>
          </a:p>
          <a:p>
            <a:r>
              <a:rPr lang="ja-JP" altLang="en-US" sz="1600" dirty="0"/>
              <a:t>①知識，病態の理解度，手術・処置手技の到達度，学術業績，プロフェッショナルとしての態度と社会性な </a:t>
            </a:r>
          </a:p>
          <a:p>
            <a:r>
              <a:rPr lang="ja-JP" altLang="en-US" sz="1600" dirty="0" err="1"/>
              <a:t>どを評</a:t>
            </a:r>
            <a:r>
              <a:rPr lang="ja-JP" altLang="en-US" sz="1600" dirty="0"/>
              <a:t>価する．研修プログラム管理委員会に保管されている年度ごとに行われる形成的評価記録も参考に </a:t>
            </a:r>
          </a:p>
          <a:p>
            <a:r>
              <a:rPr lang="ja-JP" altLang="en-US" sz="1600" dirty="0"/>
              <a:t>する． </a:t>
            </a:r>
          </a:p>
          <a:p>
            <a:r>
              <a:rPr lang="ja-JP" altLang="en-US" sz="1600" dirty="0"/>
              <a:t>②専門研修プログラム管理委員会で総括的評価を行い、満足すべき研修を行いえた者に対して専門研修プログラム統括責任者が外科専門医研修修了証を交付する． </a:t>
            </a:r>
          </a:p>
          <a:p>
            <a:r>
              <a:rPr lang="ja-JP" altLang="en-US" sz="1600" dirty="0"/>
              <a:t>③この際、多職種（看護師など）のメディカルスタッフの意見も取り入れて評価を行う． </a:t>
            </a:r>
          </a:p>
          <a:p>
            <a:r>
              <a:rPr lang="ja-JP" altLang="en-US" sz="1600" dirty="0"/>
              <a:t>付記 </a:t>
            </a:r>
          </a:p>
        </p:txBody>
      </p:sp>
    </p:spTree>
    <p:extLst>
      <p:ext uri="{BB962C8B-B14F-4D97-AF65-F5344CB8AC3E}">
        <p14:creationId xmlns:p14="http://schemas.microsoft.com/office/powerpoint/2010/main" val="39361551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547664" y="476672"/>
            <a:ext cx="5976664" cy="6480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95536" y="1484784"/>
            <a:ext cx="8406680" cy="5078313"/>
          </a:xfrm>
          <a:prstGeom prst="rect">
            <a:avLst/>
          </a:prstGeom>
        </p:spPr>
        <p:txBody>
          <a:bodyPr wrap="square">
            <a:spAutoFit/>
          </a:bodyPr>
          <a:lstStyle/>
          <a:p>
            <a:r>
              <a:rPr lang="ja-JP" altLang="en-US" dirty="0" smtClean="0"/>
              <a:t>（</a:t>
            </a:r>
            <a:r>
              <a:rPr lang="ja-JP" altLang="en-US" dirty="0"/>
              <a:t>１）専攻医による指導医および研修プログラムに対する評価 </a:t>
            </a:r>
          </a:p>
          <a:p>
            <a:r>
              <a:rPr lang="ja-JP" altLang="en-US" dirty="0"/>
              <a:t>①毎年，専攻医は「専攻医による評価（指導医）」に指導医の評価を記載して研修プログラム統括責任者に提出する． </a:t>
            </a:r>
          </a:p>
          <a:p>
            <a:r>
              <a:rPr lang="ja-JP" altLang="en-US" dirty="0"/>
              <a:t>②毎年，専攻医は「専攻医による評価（専門研修プログラム）」に専門研修プログラムの評価を記載して研修プログラム統括責任者に提出する． </a:t>
            </a:r>
          </a:p>
          <a:p>
            <a:r>
              <a:rPr lang="ja-JP" altLang="en-US" dirty="0"/>
              <a:t>③研修プログラム統括責任者は指導医や専門研修プログラムに対する評価で専攻医が不利益を被ることがないことを保証する． </a:t>
            </a:r>
          </a:p>
          <a:p>
            <a:r>
              <a:rPr lang="ja-JP" altLang="en-US" dirty="0"/>
              <a:t>（２）専攻医等からの評価（フィードバック）をシステム改善につなげるプロセス </a:t>
            </a:r>
          </a:p>
          <a:p>
            <a:r>
              <a:rPr lang="ja-JP" altLang="en-US" dirty="0"/>
              <a:t>①専門研修指導医および専門研修プログラムの評価を記載した「専攻医による評価」は研修プログラム統括責任者に提出する． </a:t>
            </a:r>
          </a:p>
          <a:p>
            <a:r>
              <a:rPr lang="ja-JP" altLang="en-US" dirty="0"/>
              <a:t>②研修プログラム統括責任者は報告内容を匿名化し，研修プログラム管理委員会で審議を行い，プログラムの改善を行う．些細な問題はプログラム内で処理するが，重大な問題に関しては外科研修委員会にその評価を委託する． </a:t>
            </a:r>
          </a:p>
          <a:p>
            <a:r>
              <a:rPr lang="ja-JP" altLang="en-US" dirty="0"/>
              <a:t>③研修プログラム管理委員会では専攻医からの指導医評価報告をもとに指導医の教育能力を向上させる支援を行う． </a:t>
            </a:r>
          </a:p>
          <a:p>
            <a:r>
              <a:rPr lang="ja-JP" altLang="en-US" dirty="0"/>
              <a:t>④専攻医は研修プログラム統括責任者または研修プログラム委員会に報告できない事例（パワーハラスメントなど）について、外科領域研修委員会に直接申し出ることができる． </a:t>
            </a:r>
          </a:p>
        </p:txBody>
      </p:sp>
      <p:sp>
        <p:nvSpPr>
          <p:cNvPr id="3" name="テキスト ボックス 2"/>
          <p:cNvSpPr txBox="1"/>
          <p:nvPr/>
        </p:nvSpPr>
        <p:spPr>
          <a:xfrm>
            <a:off x="1547664" y="476672"/>
            <a:ext cx="6120586" cy="1077218"/>
          </a:xfrm>
          <a:prstGeom prst="rect">
            <a:avLst/>
          </a:prstGeom>
          <a:noFill/>
        </p:spPr>
        <p:txBody>
          <a:bodyPr wrap="none" rtlCol="0">
            <a:spAutoFit/>
          </a:bodyPr>
          <a:lstStyle/>
          <a:p>
            <a:r>
              <a:rPr lang="ja-JP" altLang="en-US" sz="3200" dirty="0" smtClean="0"/>
              <a:t>専門研修プログラムの評価と改善 </a:t>
            </a:r>
          </a:p>
          <a:p>
            <a:endParaRPr kumimoji="1" lang="ja-JP" altLang="en-US" sz="3200" dirty="0"/>
          </a:p>
        </p:txBody>
      </p:sp>
    </p:spTree>
    <p:extLst>
      <p:ext uri="{BB962C8B-B14F-4D97-AF65-F5344CB8AC3E}">
        <p14:creationId xmlns:p14="http://schemas.microsoft.com/office/powerpoint/2010/main" val="35287451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07904" y="2564904"/>
            <a:ext cx="1317990"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終</a:t>
            </a:r>
            <a:endParaRPr lang="ja-JP" altLang="en-US"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41317028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921733" y="361950"/>
            <a:ext cx="5336317" cy="733425"/>
          </a:xfrm>
          <a:prstGeom prst="roundRect">
            <a:avLst/>
          </a:prstGeom>
          <a:solidFill>
            <a:srgbClr val="FFC000"/>
          </a:solidFill>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159308"/>
            <a:ext cx="8229600" cy="1143000"/>
          </a:xfrm>
        </p:spPr>
        <p:txBody>
          <a:bodyPr/>
          <a:lstStyle/>
          <a:p>
            <a:r>
              <a:rPr lang="ja-JP" altLang="en-US" dirty="0" smtClean="0"/>
              <a:t>新制度</a:t>
            </a:r>
            <a:r>
              <a:rPr lang="ja-JP" altLang="en-US" dirty="0"/>
              <a:t>へ</a:t>
            </a:r>
            <a:r>
              <a:rPr lang="ja-JP" altLang="en-US" dirty="0" smtClean="0"/>
              <a:t>の呼称変更</a:t>
            </a:r>
            <a:endParaRPr kumimoji="1" lang="ja-JP" altLang="en-US" dirty="0"/>
          </a:p>
        </p:txBody>
      </p:sp>
      <p:sp>
        <p:nvSpPr>
          <p:cNvPr id="3" name="テキスト ボックス 2"/>
          <p:cNvSpPr txBox="1"/>
          <p:nvPr/>
        </p:nvSpPr>
        <p:spPr>
          <a:xfrm>
            <a:off x="649367" y="1332684"/>
            <a:ext cx="8236550" cy="5324535"/>
          </a:xfrm>
          <a:prstGeom prst="rect">
            <a:avLst/>
          </a:prstGeom>
          <a:noFill/>
        </p:spPr>
        <p:txBody>
          <a:bodyPr wrap="none" rtlCol="0">
            <a:spAutoFit/>
          </a:bodyPr>
          <a:lstStyle/>
          <a:p>
            <a:r>
              <a:rPr kumimoji="1" lang="ja-JP" altLang="en-US" sz="2400" dirty="0" smtClean="0">
                <a:solidFill>
                  <a:schemeClr val="bg2">
                    <a:lumMod val="90000"/>
                  </a:schemeClr>
                </a:solidFill>
              </a:rPr>
              <a:t>修練医</a:t>
            </a:r>
            <a:r>
              <a:rPr lang="en-US" altLang="ja-JP" sz="2400" dirty="0">
                <a:solidFill>
                  <a:schemeClr val="bg2">
                    <a:lumMod val="90000"/>
                  </a:schemeClr>
                </a:solidFill>
              </a:rPr>
              <a:t>	</a:t>
            </a:r>
            <a:r>
              <a:rPr lang="en-US" altLang="ja-JP" sz="2400" dirty="0" smtClean="0">
                <a:solidFill>
                  <a:schemeClr val="bg2">
                    <a:lumMod val="90000"/>
                  </a:schemeClr>
                </a:solidFill>
              </a:rPr>
              <a:t>		</a:t>
            </a:r>
            <a:r>
              <a:rPr kumimoji="1" lang="ja-JP" altLang="en-US" sz="3200" dirty="0" smtClean="0">
                <a:solidFill>
                  <a:schemeClr val="bg2">
                    <a:lumMod val="90000"/>
                  </a:schemeClr>
                </a:solidFill>
              </a:rPr>
              <a:t>専攻医</a:t>
            </a:r>
            <a:r>
              <a:rPr kumimoji="1" lang="ja-JP" altLang="en-US" sz="2400" dirty="0" smtClean="0">
                <a:solidFill>
                  <a:schemeClr val="bg2">
                    <a:lumMod val="90000"/>
                  </a:schemeClr>
                </a:solidFill>
              </a:rPr>
              <a:t>に変更</a:t>
            </a:r>
            <a:endParaRPr kumimoji="1" lang="en-US" altLang="ja-JP" sz="2400" dirty="0" smtClean="0">
              <a:solidFill>
                <a:schemeClr val="bg2">
                  <a:lumMod val="90000"/>
                </a:schemeClr>
              </a:solidFill>
            </a:endParaRPr>
          </a:p>
          <a:p>
            <a:endParaRPr lang="en-US" altLang="ja-JP" sz="2400" dirty="0">
              <a:solidFill>
                <a:schemeClr val="bg2">
                  <a:lumMod val="90000"/>
                </a:schemeClr>
              </a:solidFill>
            </a:endParaRPr>
          </a:p>
          <a:p>
            <a:r>
              <a:rPr kumimoji="1" lang="ja-JP" altLang="en-US" sz="2400" dirty="0" smtClean="0">
                <a:solidFill>
                  <a:schemeClr val="bg2">
                    <a:lumMod val="90000"/>
                  </a:schemeClr>
                </a:solidFill>
              </a:rPr>
              <a:t>専門医</a:t>
            </a:r>
            <a:r>
              <a:rPr kumimoji="1" lang="en-US" altLang="ja-JP" sz="2400" dirty="0" smtClean="0">
                <a:solidFill>
                  <a:schemeClr val="bg2">
                    <a:lumMod val="90000"/>
                  </a:schemeClr>
                </a:solidFill>
              </a:rPr>
              <a:t>			</a:t>
            </a:r>
            <a:r>
              <a:rPr kumimoji="1" lang="ja-JP" altLang="en-US" sz="2400" dirty="0" smtClean="0">
                <a:solidFill>
                  <a:schemeClr val="bg2">
                    <a:lumMod val="90000"/>
                  </a:schemeClr>
                </a:solidFill>
              </a:rPr>
              <a:t>専門医</a:t>
            </a:r>
            <a:endParaRPr kumimoji="1" lang="en-US" altLang="ja-JP" sz="2400" dirty="0" smtClean="0">
              <a:solidFill>
                <a:schemeClr val="bg2">
                  <a:lumMod val="90000"/>
                </a:schemeClr>
              </a:solidFill>
            </a:endParaRPr>
          </a:p>
          <a:p>
            <a:endParaRPr lang="en-US" altLang="ja-JP" sz="2400" dirty="0">
              <a:solidFill>
                <a:schemeClr val="bg2">
                  <a:lumMod val="90000"/>
                </a:schemeClr>
              </a:solidFill>
            </a:endParaRPr>
          </a:p>
          <a:p>
            <a:r>
              <a:rPr lang="ja-JP" altLang="en-US" sz="2400" dirty="0" smtClean="0">
                <a:solidFill>
                  <a:schemeClr val="bg2">
                    <a:lumMod val="90000"/>
                  </a:schemeClr>
                </a:solidFill>
              </a:rPr>
              <a:t>専門医</a:t>
            </a:r>
            <a:r>
              <a:rPr lang="ja-JP" altLang="en-US" sz="2400" dirty="0">
                <a:solidFill>
                  <a:schemeClr val="bg2">
                    <a:lumMod val="90000"/>
                  </a:schemeClr>
                </a:solidFill>
              </a:rPr>
              <a:t>（</a:t>
            </a:r>
            <a:r>
              <a:rPr lang="ja-JP" altLang="en-US" sz="2400" dirty="0" smtClean="0">
                <a:solidFill>
                  <a:schemeClr val="bg2">
                    <a:lumMod val="90000"/>
                  </a:schemeClr>
                </a:solidFill>
              </a:rPr>
              <a:t>更新歴あり）</a:t>
            </a:r>
            <a:r>
              <a:rPr kumimoji="1" lang="en-US" altLang="ja-JP" sz="2400" dirty="0" smtClean="0">
                <a:solidFill>
                  <a:schemeClr val="bg2">
                    <a:lumMod val="90000"/>
                  </a:schemeClr>
                </a:solidFill>
              </a:rPr>
              <a:t>		</a:t>
            </a:r>
            <a:r>
              <a:rPr kumimoji="1" lang="ja-JP" altLang="en-US" sz="2400" dirty="0" smtClean="0">
                <a:solidFill>
                  <a:schemeClr val="bg2">
                    <a:lumMod val="90000"/>
                  </a:schemeClr>
                </a:solidFill>
              </a:rPr>
              <a:t>　</a:t>
            </a:r>
            <a:r>
              <a:rPr kumimoji="1" lang="ja-JP" altLang="en-US" sz="3200" dirty="0" smtClean="0">
                <a:solidFill>
                  <a:schemeClr val="bg2">
                    <a:lumMod val="90000"/>
                  </a:schemeClr>
                </a:solidFill>
              </a:rPr>
              <a:t>専門修練指導医</a:t>
            </a:r>
            <a:r>
              <a:rPr kumimoji="1" lang="ja-JP" altLang="en-US" sz="2400" dirty="0" smtClean="0">
                <a:solidFill>
                  <a:schemeClr val="bg2">
                    <a:lumMod val="90000"/>
                  </a:schemeClr>
                </a:solidFill>
              </a:rPr>
              <a:t>に変更</a:t>
            </a:r>
            <a:endParaRPr kumimoji="1" lang="en-US" altLang="ja-JP" sz="2400" dirty="0" smtClean="0">
              <a:solidFill>
                <a:schemeClr val="bg2">
                  <a:lumMod val="90000"/>
                </a:schemeClr>
              </a:solidFill>
            </a:endParaRPr>
          </a:p>
          <a:p>
            <a:r>
              <a:rPr lang="ja-JP" altLang="en-US" sz="2400" dirty="0"/>
              <a:t>　</a:t>
            </a:r>
            <a:r>
              <a:rPr lang="ja-JP" altLang="en-US" sz="2400" dirty="0" smtClean="0"/>
              <a:t>　　　　　　　　　　　　</a:t>
            </a:r>
            <a:endParaRPr lang="en-US" altLang="ja-JP" sz="2400" dirty="0" smtClean="0"/>
          </a:p>
          <a:p>
            <a:endParaRPr lang="en-US" altLang="ja-JP" sz="2400" dirty="0"/>
          </a:p>
          <a:p>
            <a:r>
              <a:rPr kumimoji="1" lang="ja-JP" altLang="en-US" sz="2400" dirty="0" smtClean="0"/>
              <a:t>施設責任者</a:t>
            </a:r>
            <a:r>
              <a:rPr kumimoji="1" lang="en-US" altLang="ja-JP" sz="2400" dirty="0" smtClean="0"/>
              <a:t>		</a:t>
            </a:r>
            <a:r>
              <a:rPr kumimoji="1" lang="ja-JP" altLang="en-US" sz="3200" dirty="0" smtClean="0">
                <a:solidFill>
                  <a:srgbClr val="FF0000"/>
                </a:solidFill>
              </a:rPr>
              <a:t>修練施設</a:t>
            </a:r>
            <a:r>
              <a:rPr lang="ja-JP" altLang="en-US" sz="3200" dirty="0" smtClean="0">
                <a:solidFill>
                  <a:srgbClr val="FF0000"/>
                </a:solidFill>
              </a:rPr>
              <a:t>指導</a:t>
            </a:r>
            <a:r>
              <a:rPr kumimoji="1" lang="ja-JP" altLang="en-US" sz="3200" dirty="0" smtClean="0">
                <a:solidFill>
                  <a:srgbClr val="FF0000"/>
                </a:solidFill>
              </a:rPr>
              <a:t>責任者</a:t>
            </a:r>
            <a:r>
              <a:rPr kumimoji="1" lang="ja-JP" altLang="en-US" sz="2400" dirty="0" smtClean="0"/>
              <a:t>に変更</a:t>
            </a:r>
            <a:endParaRPr lang="en-US" altLang="ja-JP" sz="2400" dirty="0"/>
          </a:p>
          <a:p>
            <a:r>
              <a:rPr lang="ja-JP" altLang="en-US" sz="2400" dirty="0" smtClean="0"/>
              <a:t>（修練連携施設） 　　（修練指導者資格）</a:t>
            </a:r>
            <a:endParaRPr lang="en-US" altLang="ja-JP" sz="2400" dirty="0" smtClean="0"/>
          </a:p>
          <a:p>
            <a:endParaRPr lang="en-US" altLang="ja-JP" sz="2400" dirty="0"/>
          </a:p>
          <a:p>
            <a:r>
              <a:rPr kumimoji="1" lang="ja-JP" altLang="en-US" sz="2400" dirty="0" smtClean="0"/>
              <a:t>施設責任</a:t>
            </a:r>
            <a:r>
              <a:rPr lang="ja-JP" altLang="en-US" sz="2400" dirty="0" smtClean="0"/>
              <a:t>者</a:t>
            </a:r>
            <a:r>
              <a:rPr lang="en-US" altLang="ja-JP" sz="2400" dirty="0" smtClean="0"/>
              <a:t>		</a:t>
            </a:r>
            <a:r>
              <a:rPr lang="ja-JP" altLang="en-US" sz="2800" dirty="0" smtClean="0">
                <a:solidFill>
                  <a:srgbClr val="FF0000"/>
                </a:solidFill>
              </a:rPr>
              <a:t>専門</a:t>
            </a:r>
            <a:r>
              <a:rPr lang="ja-JP" altLang="en-US" sz="2800" dirty="0">
                <a:solidFill>
                  <a:srgbClr val="FF0000"/>
                </a:solidFill>
              </a:rPr>
              <a:t>研修</a:t>
            </a:r>
            <a:r>
              <a:rPr lang="ja-JP" altLang="en-US" sz="2800" dirty="0" smtClean="0">
                <a:solidFill>
                  <a:srgbClr val="FF0000"/>
                </a:solidFill>
              </a:rPr>
              <a:t>プログラム</a:t>
            </a:r>
            <a:r>
              <a:rPr lang="ja-JP" altLang="en-US" sz="2800" dirty="0">
                <a:solidFill>
                  <a:srgbClr val="FF0000"/>
                </a:solidFill>
              </a:rPr>
              <a:t>統括</a:t>
            </a:r>
            <a:r>
              <a:rPr lang="ja-JP" altLang="en-US" sz="2800" dirty="0" smtClean="0">
                <a:solidFill>
                  <a:srgbClr val="FF0000"/>
                </a:solidFill>
              </a:rPr>
              <a:t>責任者</a:t>
            </a:r>
            <a:r>
              <a:rPr lang="ja-JP" altLang="en-US" sz="2400" dirty="0" smtClean="0"/>
              <a:t>に変更</a:t>
            </a:r>
            <a:endParaRPr lang="en-US" altLang="ja-JP" sz="2400" dirty="0"/>
          </a:p>
          <a:p>
            <a:r>
              <a:rPr lang="ja-JP" altLang="en-US" sz="2400" dirty="0" smtClean="0"/>
              <a:t>（修練基幹施設） </a:t>
            </a:r>
            <a:r>
              <a:rPr kumimoji="1" lang="ja-JP" altLang="en-US" sz="2400" dirty="0" smtClean="0"/>
              <a:t>　　</a:t>
            </a:r>
            <a:r>
              <a:rPr lang="ja-JP" altLang="en-US" sz="2400" dirty="0" smtClean="0"/>
              <a:t>（</a:t>
            </a:r>
            <a:r>
              <a:rPr lang="ja-JP" altLang="en-US" sz="2400" dirty="0"/>
              <a:t>修練指導者</a:t>
            </a:r>
            <a:r>
              <a:rPr lang="ja-JP" altLang="en-US" sz="2400" dirty="0" smtClean="0"/>
              <a:t>資格</a:t>
            </a:r>
            <a:r>
              <a:rPr lang="ja-JP" altLang="en-US" sz="2400" dirty="0"/>
              <a:t>）</a:t>
            </a:r>
            <a:endParaRPr lang="en-US" altLang="ja-JP" sz="2400" dirty="0"/>
          </a:p>
          <a:p>
            <a:endParaRPr kumimoji="1" lang="ja-JP" altLang="en-US" sz="2400" dirty="0"/>
          </a:p>
        </p:txBody>
      </p:sp>
      <p:sp>
        <p:nvSpPr>
          <p:cNvPr id="4" name="右矢印 3"/>
          <p:cNvSpPr/>
          <p:nvPr/>
        </p:nvSpPr>
        <p:spPr>
          <a:xfrm>
            <a:off x="1921733" y="1591961"/>
            <a:ext cx="978408" cy="222421"/>
          </a:xfrm>
          <a:prstGeom prst="rightArrow">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1814207" y="2310199"/>
            <a:ext cx="978408" cy="222421"/>
          </a:xfrm>
          <a:prstGeom prst="rightArrow">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3505445" y="3117504"/>
            <a:ext cx="562397" cy="222421"/>
          </a:xfrm>
          <a:prstGeom prst="rightArrow">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2337744" y="4380583"/>
            <a:ext cx="562397" cy="222421"/>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2305306" y="5544575"/>
            <a:ext cx="562397" cy="222421"/>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9636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1300026" y="3346966"/>
            <a:ext cx="7167699" cy="765911"/>
          </a:xfrm>
          <a:prstGeom prst="round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200025" y="209549"/>
            <a:ext cx="8791573" cy="800219"/>
          </a:xfrm>
          <a:prstGeom prst="rect">
            <a:avLst/>
          </a:prstGeom>
          <a:noFill/>
        </p:spPr>
        <p:txBody>
          <a:bodyPr wrap="square" rtlCol="0">
            <a:spAutoFit/>
          </a:bodyPr>
          <a:lstStyle/>
          <a:p>
            <a:pPr algn="ctr"/>
            <a:r>
              <a:rPr kumimoji="1" lang="ja-JP" altLang="en-US" sz="2800" dirty="0" smtClean="0"/>
              <a:t>Ａ大学外科専門研修プログラム</a:t>
            </a:r>
            <a:endParaRPr kumimoji="1" lang="en-US" altLang="ja-JP" sz="2800" dirty="0" smtClean="0"/>
          </a:p>
          <a:p>
            <a:pPr algn="ctr"/>
            <a:r>
              <a:rPr lang="ja-JP" altLang="en-US" dirty="0"/>
              <a:t>消化器外科</a:t>
            </a:r>
            <a:r>
              <a:rPr lang="ja-JP" altLang="en-US" dirty="0" smtClean="0"/>
              <a:t>、呼吸器外科、心臓血管外科、小児外科、乳腺外科の</a:t>
            </a:r>
            <a:r>
              <a:rPr lang="en-US" altLang="ja-JP" dirty="0" smtClean="0"/>
              <a:t>3</a:t>
            </a:r>
            <a:r>
              <a:rPr lang="ja-JP" altLang="en-US" dirty="0" smtClean="0"/>
              <a:t>領域以上をカバー</a:t>
            </a:r>
            <a:endParaRPr kumimoji="1" lang="ja-JP" altLang="en-US" dirty="0"/>
          </a:p>
        </p:txBody>
      </p:sp>
      <p:sp>
        <p:nvSpPr>
          <p:cNvPr id="3" name="正方形/長方形 2"/>
          <p:cNvSpPr/>
          <p:nvPr/>
        </p:nvSpPr>
        <p:spPr>
          <a:xfrm>
            <a:off x="2638425" y="1152525"/>
            <a:ext cx="2657475" cy="5905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smtClean="0">
                <a:solidFill>
                  <a:schemeClr val="tx1"/>
                </a:solidFill>
              </a:rPr>
              <a:t>統括プログラム責任者</a:t>
            </a:r>
            <a:endParaRPr kumimoji="1" lang="ja-JP" altLang="en-US" sz="2000" dirty="0">
              <a:solidFill>
                <a:schemeClr val="tx1"/>
              </a:solidFill>
            </a:endParaRPr>
          </a:p>
        </p:txBody>
      </p:sp>
      <p:grpSp>
        <p:nvGrpSpPr>
          <p:cNvPr id="6" name="グループ化 5"/>
          <p:cNvGrpSpPr/>
          <p:nvPr/>
        </p:nvGrpSpPr>
        <p:grpSpPr>
          <a:xfrm>
            <a:off x="1647824" y="2873380"/>
            <a:ext cx="790575" cy="1981200"/>
            <a:chOff x="1266825" y="1990725"/>
            <a:chExt cx="790575" cy="1981200"/>
          </a:xfrm>
          <a:solidFill>
            <a:schemeClr val="accent2">
              <a:lumMod val="60000"/>
              <a:lumOff val="40000"/>
            </a:schemeClr>
          </a:solidFill>
        </p:grpSpPr>
        <p:sp>
          <p:nvSpPr>
            <p:cNvPr id="4" name="正方形/長方形 3"/>
            <p:cNvSpPr/>
            <p:nvPr/>
          </p:nvSpPr>
          <p:spPr>
            <a:xfrm>
              <a:off x="1266825" y="1990725"/>
              <a:ext cx="790575" cy="1981200"/>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5" name="テキスト ボックス 4"/>
            <p:cNvSpPr txBox="1"/>
            <p:nvPr/>
          </p:nvSpPr>
          <p:spPr>
            <a:xfrm>
              <a:off x="1292780" y="2127245"/>
              <a:ext cx="738664" cy="1708160"/>
            </a:xfrm>
            <a:prstGeom prst="rect">
              <a:avLst/>
            </a:prstGeom>
            <a:grpFill/>
          </p:spPr>
          <p:txBody>
            <a:bodyPr vert="eaVert" wrap="none" rtlCol="0">
              <a:spAutoFit/>
            </a:bodyPr>
            <a:lstStyle/>
            <a:p>
              <a:r>
                <a:rPr kumimoji="1" lang="ja-JP" altLang="en-US" dirty="0" smtClean="0">
                  <a:solidFill>
                    <a:srgbClr val="FF0000"/>
                  </a:solidFill>
                </a:rPr>
                <a:t>領域別責任者</a:t>
              </a:r>
              <a:endParaRPr kumimoji="1" lang="en-US" altLang="ja-JP" dirty="0" smtClean="0">
                <a:solidFill>
                  <a:srgbClr val="FF0000"/>
                </a:solidFill>
              </a:endParaRPr>
            </a:p>
            <a:p>
              <a:r>
                <a:rPr lang="ja-JP" altLang="en-US" dirty="0" smtClean="0">
                  <a:solidFill>
                    <a:srgbClr val="FF0000"/>
                  </a:solidFill>
                </a:rPr>
                <a:t>（心臓血管外科）</a:t>
              </a:r>
              <a:endParaRPr kumimoji="1" lang="ja-JP" altLang="en-US" dirty="0">
                <a:solidFill>
                  <a:srgbClr val="FF0000"/>
                </a:solidFill>
              </a:endParaRPr>
            </a:p>
          </p:txBody>
        </p:sp>
      </p:grpSp>
      <p:sp>
        <p:nvSpPr>
          <p:cNvPr id="7" name="正方形/長方形 6"/>
          <p:cNvSpPr/>
          <p:nvPr/>
        </p:nvSpPr>
        <p:spPr>
          <a:xfrm>
            <a:off x="2638425" y="2000250"/>
            <a:ext cx="2657475" cy="59055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統括副プログラム責任者</a:t>
            </a:r>
            <a:endParaRPr kumimoji="1" lang="ja-JP" altLang="en-US" dirty="0">
              <a:solidFill>
                <a:schemeClr val="tx1"/>
              </a:solidFill>
            </a:endParaRPr>
          </a:p>
        </p:txBody>
      </p:sp>
      <p:grpSp>
        <p:nvGrpSpPr>
          <p:cNvPr id="8" name="グループ化 7"/>
          <p:cNvGrpSpPr/>
          <p:nvPr/>
        </p:nvGrpSpPr>
        <p:grpSpPr>
          <a:xfrm>
            <a:off x="2990849" y="2889260"/>
            <a:ext cx="790575" cy="1981200"/>
            <a:chOff x="1266825" y="1990725"/>
            <a:chExt cx="790575" cy="1981200"/>
          </a:xfrm>
          <a:solidFill>
            <a:schemeClr val="accent2">
              <a:lumMod val="60000"/>
              <a:lumOff val="40000"/>
            </a:schemeClr>
          </a:solidFill>
        </p:grpSpPr>
        <p:sp>
          <p:nvSpPr>
            <p:cNvPr id="9" name="正方形/長方形 8"/>
            <p:cNvSpPr/>
            <p:nvPr/>
          </p:nvSpPr>
          <p:spPr>
            <a:xfrm>
              <a:off x="1266825" y="1990725"/>
              <a:ext cx="790575" cy="1981200"/>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1292780" y="2127245"/>
              <a:ext cx="738664" cy="1477328"/>
            </a:xfrm>
            <a:prstGeom prst="rect">
              <a:avLst/>
            </a:prstGeom>
            <a:grpFill/>
          </p:spPr>
          <p:txBody>
            <a:bodyPr vert="eaVert" wrap="none" rtlCol="0">
              <a:spAutoFit/>
            </a:bodyPr>
            <a:lstStyle/>
            <a:p>
              <a:r>
                <a:rPr kumimoji="1" lang="ja-JP" altLang="en-US" dirty="0" smtClean="0"/>
                <a:t>領域別責任者</a:t>
              </a:r>
              <a:endParaRPr kumimoji="1" lang="en-US" altLang="ja-JP" dirty="0" smtClean="0"/>
            </a:p>
            <a:p>
              <a:r>
                <a:rPr lang="ja-JP" altLang="en-US" dirty="0" smtClean="0"/>
                <a:t>（呼吸器外科）</a:t>
              </a:r>
              <a:endParaRPr kumimoji="1" lang="ja-JP" altLang="en-US" dirty="0"/>
            </a:p>
          </p:txBody>
        </p:sp>
      </p:grpSp>
      <p:grpSp>
        <p:nvGrpSpPr>
          <p:cNvPr id="11" name="グループ化 10"/>
          <p:cNvGrpSpPr/>
          <p:nvPr/>
        </p:nvGrpSpPr>
        <p:grpSpPr>
          <a:xfrm>
            <a:off x="5657849" y="2889260"/>
            <a:ext cx="790575" cy="1981200"/>
            <a:chOff x="1266825" y="1990725"/>
            <a:chExt cx="790575" cy="1981200"/>
          </a:xfrm>
          <a:solidFill>
            <a:schemeClr val="accent2">
              <a:lumMod val="60000"/>
              <a:lumOff val="40000"/>
            </a:schemeClr>
          </a:solidFill>
        </p:grpSpPr>
        <p:sp>
          <p:nvSpPr>
            <p:cNvPr id="12" name="正方形/長方形 11"/>
            <p:cNvSpPr/>
            <p:nvPr/>
          </p:nvSpPr>
          <p:spPr>
            <a:xfrm>
              <a:off x="1266825" y="1990725"/>
              <a:ext cx="790575" cy="1981200"/>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1292780" y="2127245"/>
              <a:ext cx="738664" cy="1477328"/>
            </a:xfrm>
            <a:prstGeom prst="rect">
              <a:avLst/>
            </a:prstGeom>
            <a:grpFill/>
          </p:spPr>
          <p:txBody>
            <a:bodyPr vert="eaVert" wrap="none" rtlCol="0">
              <a:spAutoFit/>
            </a:bodyPr>
            <a:lstStyle/>
            <a:p>
              <a:r>
                <a:rPr kumimoji="1" lang="ja-JP" altLang="en-US" dirty="0" smtClean="0"/>
                <a:t>領域別責任者</a:t>
              </a:r>
              <a:endParaRPr kumimoji="1" lang="en-US" altLang="ja-JP" dirty="0" smtClean="0"/>
            </a:p>
            <a:p>
              <a:r>
                <a:rPr lang="ja-JP" altLang="en-US" dirty="0" smtClean="0"/>
                <a:t>（小児外科）</a:t>
              </a:r>
              <a:endParaRPr kumimoji="1" lang="ja-JP" altLang="en-US" dirty="0"/>
            </a:p>
          </p:txBody>
        </p:sp>
      </p:grpSp>
      <p:grpSp>
        <p:nvGrpSpPr>
          <p:cNvPr id="14" name="グループ化 13"/>
          <p:cNvGrpSpPr/>
          <p:nvPr/>
        </p:nvGrpSpPr>
        <p:grpSpPr>
          <a:xfrm>
            <a:off x="4314825" y="2873380"/>
            <a:ext cx="790575" cy="1981200"/>
            <a:chOff x="1266825" y="1990725"/>
            <a:chExt cx="790575" cy="1981200"/>
          </a:xfrm>
          <a:solidFill>
            <a:schemeClr val="accent2">
              <a:lumMod val="60000"/>
              <a:lumOff val="40000"/>
            </a:schemeClr>
          </a:solidFill>
        </p:grpSpPr>
        <p:sp>
          <p:nvSpPr>
            <p:cNvPr id="15" name="正方形/長方形 14"/>
            <p:cNvSpPr/>
            <p:nvPr/>
          </p:nvSpPr>
          <p:spPr>
            <a:xfrm>
              <a:off x="1266825" y="1990725"/>
              <a:ext cx="790575" cy="1981200"/>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6" name="テキスト ボックス 15"/>
            <p:cNvSpPr txBox="1"/>
            <p:nvPr/>
          </p:nvSpPr>
          <p:spPr>
            <a:xfrm>
              <a:off x="1292780" y="2127245"/>
              <a:ext cx="738664" cy="1477328"/>
            </a:xfrm>
            <a:prstGeom prst="rect">
              <a:avLst/>
            </a:prstGeom>
            <a:grpFill/>
          </p:spPr>
          <p:txBody>
            <a:bodyPr vert="eaVert" wrap="none" rtlCol="0">
              <a:spAutoFit/>
            </a:bodyPr>
            <a:lstStyle/>
            <a:p>
              <a:r>
                <a:rPr kumimoji="1" lang="ja-JP" altLang="en-US" dirty="0" smtClean="0"/>
                <a:t>領域別責任者</a:t>
              </a:r>
              <a:endParaRPr kumimoji="1" lang="en-US" altLang="ja-JP" dirty="0" smtClean="0"/>
            </a:p>
            <a:p>
              <a:r>
                <a:rPr lang="ja-JP" altLang="en-US" dirty="0" smtClean="0"/>
                <a:t>（消化器外科）</a:t>
              </a:r>
              <a:endParaRPr kumimoji="1" lang="ja-JP" altLang="en-US" dirty="0"/>
            </a:p>
          </p:txBody>
        </p:sp>
      </p:grpSp>
      <p:cxnSp>
        <p:nvCxnSpPr>
          <p:cNvPr id="18" name="直線コネクタ 17"/>
          <p:cNvCxnSpPr/>
          <p:nvPr/>
        </p:nvCxnSpPr>
        <p:spPr>
          <a:xfrm flipV="1">
            <a:off x="1952625" y="2705100"/>
            <a:ext cx="4100511" cy="95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a:off x="1952625" y="2714625"/>
            <a:ext cx="0" cy="1587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a:off x="3376611" y="2730505"/>
            <a:ext cx="0" cy="1587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直線コネクタ 21"/>
          <p:cNvCxnSpPr/>
          <p:nvPr/>
        </p:nvCxnSpPr>
        <p:spPr>
          <a:xfrm>
            <a:off x="4710112" y="2746385"/>
            <a:ext cx="0" cy="1587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直線コネクタ 22"/>
          <p:cNvCxnSpPr/>
          <p:nvPr/>
        </p:nvCxnSpPr>
        <p:spPr>
          <a:xfrm>
            <a:off x="6062661" y="2705100"/>
            <a:ext cx="0" cy="1587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6524625" y="3638550"/>
            <a:ext cx="1800493" cy="369332"/>
          </a:xfrm>
          <a:prstGeom prst="rect">
            <a:avLst/>
          </a:prstGeom>
          <a:noFill/>
        </p:spPr>
        <p:txBody>
          <a:bodyPr wrap="none" rtlCol="0">
            <a:spAutoFit/>
          </a:bodyPr>
          <a:lstStyle/>
          <a:p>
            <a:r>
              <a:rPr kumimoji="1" lang="ja-JP" altLang="en-US" dirty="0" smtClean="0">
                <a:solidFill>
                  <a:srgbClr val="FF0000"/>
                </a:solidFill>
              </a:rPr>
              <a:t>外科専門医育成</a:t>
            </a:r>
            <a:endParaRPr kumimoji="1" lang="en-US" altLang="ja-JP" dirty="0" smtClean="0">
              <a:solidFill>
                <a:srgbClr val="FF0000"/>
              </a:solidFill>
            </a:endParaRPr>
          </a:p>
        </p:txBody>
      </p:sp>
      <p:sp>
        <p:nvSpPr>
          <p:cNvPr id="25" name="正方形/長方形 24"/>
          <p:cNvSpPr/>
          <p:nvPr/>
        </p:nvSpPr>
        <p:spPr>
          <a:xfrm>
            <a:off x="1647825" y="4870460"/>
            <a:ext cx="4800600" cy="8826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6" name="正方形/長方形 25"/>
          <p:cNvSpPr/>
          <p:nvPr/>
        </p:nvSpPr>
        <p:spPr>
          <a:xfrm>
            <a:off x="1647824" y="5753100"/>
            <a:ext cx="4800601" cy="110806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smtClean="0">
                <a:solidFill>
                  <a:schemeClr val="tx1"/>
                </a:solidFill>
              </a:rPr>
              <a:t>サブ領域とオーバーラップ</a:t>
            </a:r>
            <a:endParaRPr kumimoji="1" lang="en-US" altLang="ja-JP" sz="2400" dirty="0" smtClean="0">
              <a:solidFill>
                <a:schemeClr val="tx1"/>
              </a:solidFill>
            </a:endParaRPr>
          </a:p>
          <a:p>
            <a:pPr algn="ctr"/>
            <a:r>
              <a:rPr lang="ja-JP" altLang="en-US" sz="2400" dirty="0" smtClean="0">
                <a:solidFill>
                  <a:schemeClr val="tx1"/>
                </a:solidFill>
              </a:rPr>
              <a:t>した研修</a:t>
            </a:r>
            <a:endParaRPr kumimoji="1" lang="ja-JP" altLang="en-US" sz="2400" dirty="0">
              <a:solidFill>
                <a:schemeClr val="tx1"/>
              </a:solidFill>
            </a:endParaRPr>
          </a:p>
        </p:txBody>
      </p:sp>
      <p:sp>
        <p:nvSpPr>
          <p:cNvPr id="33" name="テキスト ボックス 32"/>
          <p:cNvSpPr txBox="1"/>
          <p:nvPr/>
        </p:nvSpPr>
        <p:spPr>
          <a:xfrm>
            <a:off x="3182332" y="4988614"/>
            <a:ext cx="1569660" cy="646331"/>
          </a:xfrm>
          <a:prstGeom prst="rect">
            <a:avLst/>
          </a:prstGeom>
          <a:noFill/>
        </p:spPr>
        <p:txBody>
          <a:bodyPr wrap="none" rtlCol="0">
            <a:spAutoFit/>
          </a:bodyPr>
          <a:lstStyle/>
          <a:p>
            <a:r>
              <a:rPr kumimoji="1" lang="ja-JP" altLang="en-US" dirty="0" smtClean="0"/>
              <a:t>外科専門研修</a:t>
            </a:r>
            <a:endParaRPr kumimoji="1" lang="en-US" altLang="ja-JP" dirty="0" smtClean="0"/>
          </a:p>
          <a:p>
            <a:r>
              <a:rPr lang="ja-JP" altLang="en-US" dirty="0" smtClean="0"/>
              <a:t>プログラム</a:t>
            </a:r>
            <a:endParaRPr lang="en-US" altLang="ja-JP" dirty="0" smtClean="0"/>
          </a:p>
        </p:txBody>
      </p:sp>
      <p:sp>
        <p:nvSpPr>
          <p:cNvPr id="17" name="テキスト ボックス 16"/>
          <p:cNvSpPr txBox="1"/>
          <p:nvPr/>
        </p:nvSpPr>
        <p:spPr>
          <a:xfrm>
            <a:off x="5683804" y="1381986"/>
            <a:ext cx="3241593" cy="923330"/>
          </a:xfrm>
          <a:prstGeom prst="rect">
            <a:avLst/>
          </a:prstGeom>
          <a:noFill/>
        </p:spPr>
        <p:txBody>
          <a:bodyPr wrap="none" rtlCol="0">
            <a:spAutoFit/>
          </a:bodyPr>
          <a:lstStyle/>
          <a:p>
            <a:r>
              <a:rPr kumimoji="1" lang="ja-JP" altLang="en-US" dirty="0" smtClean="0"/>
              <a:t>心臓血管外科の施設長は</a:t>
            </a:r>
            <a:endParaRPr kumimoji="1" lang="en-US" altLang="ja-JP" dirty="0" smtClean="0"/>
          </a:p>
          <a:p>
            <a:r>
              <a:rPr kumimoji="1" lang="ja-JP" altLang="en-US" dirty="0" smtClean="0"/>
              <a:t>統括（副）プログラム責任者</a:t>
            </a:r>
            <a:endParaRPr kumimoji="1" lang="en-US" altLang="ja-JP" dirty="0" smtClean="0"/>
          </a:p>
          <a:p>
            <a:r>
              <a:rPr kumimoji="1" lang="ja-JP" altLang="en-US" dirty="0" smtClean="0"/>
              <a:t>または領域別責任者として</a:t>
            </a:r>
            <a:r>
              <a:rPr lang="ja-JP" altLang="en-US" dirty="0"/>
              <a:t>参加</a:t>
            </a:r>
            <a:endParaRPr kumimoji="1" lang="ja-JP" altLang="en-US" dirty="0"/>
          </a:p>
        </p:txBody>
      </p:sp>
      <p:sp>
        <p:nvSpPr>
          <p:cNvPr id="28" name="テキスト ボックス 27"/>
          <p:cNvSpPr txBox="1"/>
          <p:nvPr/>
        </p:nvSpPr>
        <p:spPr>
          <a:xfrm>
            <a:off x="21211" y="4242503"/>
            <a:ext cx="738664" cy="2528897"/>
          </a:xfrm>
          <a:prstGeom prst="rect">
            <a:avLst/>
          </a:prstGeom>
          <a:noFill/>
        </p:spPr>
        <p:txBody>
          <a:bodyPr vert="eaVert" wrap="none" rtlCol="0">
            <a:spAutoFit/>
          </a:bodyPr>
          <a:lstStyle/>
          <a:p>
            <a:r>
              <a:rPr kumimoji="1" lang="ja-JP" altLang="en-US" dirty="0" smtClean="0"/>
              <a:t>心臓血管外科プログラム</a:t>
            </a:r>
            <a:endParaRPr kumimoji="1" lang="en-US" altLang="ja-JP" dirty="0" smtClean="0"/>
          </a:p>
          <a:p>
            <a:r>
              <a:rPr lang="ja-JP" altLang="en-US" dirty="0" smtClean="0"/>
              <a:t>統括プログラム責任者</a:t>
            </a:r>
            <a:endParaRPr kumimoji="1" lang="ja-JP" altLang="en-US" dirty="0"/>
          </a:p>
        </p:txBody>
      </p:sp>
      <p:sp>
        <p:nvSpPr>
          <p:cNvPr id="29" name="下矢印 28"/>
          <p:cNvSpPr/>
          <p:nvPr/>
        </p:nvSpPr>
        <p:spPr>
          <a:xfrm rot="4220221">
            <a:off x="1111416" y="3934130"/>
            <a:ext cx="290810" cy="95152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1" name="左中かっこ 30"/>
          <p:cNvSpPr/>
          <p:nvPr/>
        </p:nvSpPr>
        <p:spPr>
          <a:xfrm>
            <a:off x="1215611" y="4876815"/>
            <a:ext cx="168829" cy="116839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p>
        </p:txBody>
      </p:sp>
      <p:sp>
        <p:nvSpPr>
          <p:cNvPr id="36" name="テキスト ボックス 35"/>
          <p:cNvSpPr txBox="1"/>
          <p:nvPr/>
        </p:nvSpPr>
        <p:spPr>
          <a:xfrm>
            <a:off x="759875" y="5311780"/>
            <a:ext cx="532518" cy="369332"/>
          </a:xfrm>
          <a:prstGeom prst="rect">
            <a:avLst/>
          </a:prstGeom>
          <a:noFill/>
        </p:spPr>
        <p:txBody>
          <a:bodyPr wrap="none" rtlCol="0">
            <a:spAutoFit/>
          </a:bodyPr>
          <a:lstStyle/>
          <a:p>
            <a:r>
              <a:rPr kumimoji="1" lang="en-US" altLang="ja-JP" dirty="0" smtClean="0"/>
              <a:t>3</a:t>
            </a:r>
            <a:r>
              <a:rPr kumimoji="1" lang="ja-JP" altLang="en-US" dirty="0" smtClean="0"/>
              <a:t>年</a:t>
            </a:r>
            <a:endParaRPr kumimoji="1" lang="ja-JP" altLang="en-US" dirty="0"/>
          </a:p>
        </p:txBody>
      </p:sp>
    </p:spTree>
    <p:extLst>
      <p:ext uri="{BB962C8B-B14F-4D97-AF65-F5344CB8AC3E}">
        <p14:creationId xmlns:p14="http://schemas.microsoft.com/office/powerpoint/2010/main" val="26199771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500" fill="hold"/>
                                        <p:tgtEl>
                                          <p:spTgt spid="29"/>
                                        </p:tgtEl>
                                        <p:attrNameLst>
                                          <p:attrName>ppt_w</p:attrName>
                                        </p:attrNameLst>
                                      </p:cBhvr>
                                      <p:tavLst>
                                        <p:tav tm="0">
                                          <p:val>
                                            <p:fltVal val="0"/>
                                          </p:val>
                                        </p:tav>
                                        <p:tav tm="100000">
                                          <p:val>
                                            <p:strVal val="#ppt_w"/>
                                          </p:val>
                                        </p:tav>
                                      </p:tavLst>
                                    </p:anim>
                                    <p:anim calcmode="lin" valueType="num">
                                      <p:cBhvr>
                                        <p:cTn id="15" dur="500" fill="hold"/>
                                        <p:tgtEl>
                                          <p:spTgt spid="29"/>
                                        </p:tgtEl>
                                        <p:attrNameLst>
                                          <p:attrName>ppt_h</p:attrName>
                                        </p:attrNameLst>
                                      </p:cBhvr>
                                      <p:tavLst>
                                        <p:tav tm="0">
                                          <p:val>
                                            <p:fltVal val="0"/>
                                          </p:val>
                                        </p:tav>
                                        <p:tav tm="100000">
                                          <p:val>
                                            <p:strVal val="#ppt_h"/>
                                          </p:val>
                                        </p:tav>
                                      </p:tavLst>
                                    </p:anim>
                                    <p:animEffect transition="in" filter="fade">
                                      <p:cBhvr>
                                        <p:cTn id="16" dur="500"/>
                                        <p:tgtEl>
                                          <p:spTgt spid="2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専門</a:t>
            </a:r>
            <a:r>
              <a:rPr lang="ja-JP" altLang="en-US" dirty="0" smtClean="0"/>
              <a:t>研修指導医とは</a:t>
            </a:r>
            <a:endParaRPr kumimoji="1" lang="ja-JP" altLang="en-US" dirty="0"/>
          </a:p>
        </p:txBody>
      </p:sp>
      <p:sp>
        <p:nvSpPr>
          <p:cNvPr id="3" name="テキスト ボックス 2"/>
          <p:cNvSpPr txBox="1"/>
          <p:nvPr/>
        </p:nvSpPr>
        <p:spPr>
          <a:xfrm>
            <a:off x="611560" y="1340768"/>
            <a:ext cx="7954422" cy="830997"/>
          </a:xfrm>
          <a:prstGeom prst="rect">
            <a:avLst/>
          </a:prstGeom>
          <a:noFill/>
        </p:spPr>
        <p:txBody>
          <a:bodyPr wrap="none" rtlCol="0">
            <a:spAutoFit/>
          </a:bodyPr>
          <a:lstStyle/>
          <a:p>
            <a:r>
              <a:rPr kumimoji="1" lang="ja-JP" altLang="en-US" sz="2400" dirty="0" smtClean="0"/>
              <a:t>当該領域における十分な診療経験を有し、教育・指導能力を</a:t>
            </a:r>
            <a:endParaRPr kumimoji="1" lang="en-US" altLang="ja-JP" sz="2400" dirty="0" smtClean="0"/>
          </a:p>
          <a:p>
            <a:r>
              <a:rPr lang="ja-JP" altLang="en-US" sz="2400" dirty="0"/>
              <a:t>有する医師</a:t>
            </a:r>
            <a:endParaRPr kumimoji="1" lang="ja-JP" altLang="en-US" sz="2400" dirty="0"/>
          </a:p>
        </p:txBody>
      </p:sp>
      <p:sp>
        <p:nvSpPr>
          <p:cNvPr id="4" name="テキスト ボックス 3"/>
          <p:cNvSpPr txBox="1"/>
          <p:nvPr/>
        </p:nvSpPr>
        <p:spPr>
          <a:xfrm>
            <a:off x="617171" y="2775524"/>
            <a:ext cx="7943200" cy="523220"/>
          </a:xfrm>
          <a:prstGeom prst="rect">
            <a:avLst/>
          </a:prstGeom>
          <a:noFill/>
        </p:spPr>
        <p:txBody>
          <a:bodyPr wrap="none" rtlCol="0">
            <a:spAutoFit/>
          </a:bodyPr>
          <a:lstStyle/>
          <a:p>
            <a:r>
              <a:rPr lang="ja-JP" altLang="en-US" sz="2800" dirty="0"/>
              <a:t>日本</a:t>
            </a:r>
            <a:r>
              <a:rPr kumimoji="1" lang="ja-JP" altLang="en-US" sz="2800" dirty="0" smtClean="0"/>
              <a:t>専門医機構よりの専門研修指導医要件の原則</a:t>
            </a:r>
            <a:endParaRPr kumimoji="1" lang="ja-JP" altLang="en-US" sz="2800" dirty="0"/>
          </a:p>
        </p:txBody>
      </p:sp>
      <p:sp>
        <p:nvSpPr>
          <p:cNvPr id="5" name="テキスト ボックス 4"/>
          <p:cNvSpPr txBox="1"/>
          <p:nvPr/>
        </p:nvSpPr>
        <p:spPr>
          <a:xfrm>
            <a:off x="-6545" y="3641073"/>
            <a:ext cx="8973932" cy="2862322"/>
          </a:xfrm>
          <a:prstGeom prst="rect">
            <a:avLst/>
          </a:prstGeom>
          <a:noFill/>
        </p:spPr>
        <p:txBody>
          <a:bodyPr wrap="none" rtlCol="0">
            <a:spAutoFit/>
          </a:bodyPr>
          <a:lstStyle/>
          <a:p>
            <a:pPr marL="457200" indent="-457200">
              <a:buFont typeface="+mj-lt"/>
              <a:buAutoNum type="arabicPeriod"/>
            </a:pPr>
            <a:r>
              <a:rPr kumimoji="1" lang="ja-JP" altLang="en-US" sz="2000" dirty="0" smtClean="0"/>
              <a:t>新旧どちらかの制度の専門医であり、その資格を一度以上更新していること</a:t>
            </a:r>
            <a:endParaRPr kumimoji="1" lang="en-US" altLang="ja-JP" sz="2000" dirty="0" smtClean="0"/>
          </a:p>
          <a:p>
            <a:pPr marL="457200" indent="-457200">
              <a:buFont typeface="+mj-lt"/>
              <a:buAutoNum type="arabicPeriod"/>
            </a:pPr>
            <a:r>
              <a:rPr lang="ja-JP" altLang="en-US" sz="2000" dirty="0"/>
              <a:t>各領域</a:t>
            </a:r>
            <a:r>
              <a:rPr lang="ja-JP" altLang="en-US" sz="2000" dirty="0" smtClean="0"/>
              <a:t>にて十分な経験を積んでいること（その内容に関しては各領域が決定）</a:t>
            </a:r>
            <a:endParaRPr lang="en-US" altLang="ja-JP" sz="2000" dirty="0" smtClean="0"/>
          </a:p>
          <a:p>
            <a:pPr marL="457200" indent="-457200">
              <a:buFont typeface="+mj-lt"/>
              <a:buAutoNum type="arabicPeriod"/>
            </a:pPr>
            <a:r>
              <a:rPr lang="ja-JP" altLang="en-US" sz="2000" dirty="0"/>
              <a:t>教育</a:t>
            </a:r>
            <a:r>
              <a:rPr lang="ja-JP" altLang="en-US" sz="2000" dirty="0" smtClean="0"/>
              <a:t>と指導について能力があること</a:t>
            </a:r>
            <a:endParaRPr lang="en-US" altLang="ja-JP" sz="2000" dirty="0" smtClean="0"/>
          </a:p>
          <a:p>
            <a:pPr marL="457200" indent="-457200">
              <a:buFont typeface="+mj-lt"/>
              <a:buAutoNum type="arabicPeriod"/>
            </a:pPr>
            <a:r>
              <a:rPr lang="ja-JP" altLang="en-US" sz="2000" dirty="0"/>
              <a:t>教育のため</a:t>
            </a:r>
            <a:r>
              <a:rPr lang="ja-JP" altLang="en-US" sz="2000" dirty="0" smtClean="0"/>
              <a:t>に一定の時間を割けること</a:t>
            </a:r>
            <a:endParaRPr lang="en-US" altLang="ja-JP" sz="2000" dirty="0" smtClean="0"/>
          </a:p>
          <a:p>
            <a:pPr marL="457200" indent="-457200">
              <a:buFont typeface="+mj-lt"/>
              <a:buAutoNum type="arabicPeriod"/>
            </a:pPr>
            <a:r>
              <a:rPr lang="ja-JP" altLang="en-US" sz="2000" dirty="0"/>
              <a:t>指導医自身</a:t>
            </a:r>
            <a:r>
              <a:rPr lang="ja-JP" altLang="en-US" sz="2000" dirty="0" smtClean="0"/>
              <a:t>が</a:t>
            </a:r>
            <a:r>
              <a:rPr lang="ja-JP" altLang="en-US" sz="2000" dirty="0"/>
              <a:t>論文</a:t>
            </a:r>
            <a:r>
              <a:rPr lang="ja-JP" altLang="en-US" sz="2000" dirty="0" smtClean="0"/>
              <a:t>・学会発表などで一定の実績を示し、若手の研究指導力が</a:t>
            </a:r>
            <a:endParaRPr lang="en-US" altLang="ja-JP" sz="2000" dirty="0" smtClean="0"/>
          </a:p>
          <a:p>
            <a:r>
              <a:rPr lang="ja-JP" altLang="en-US" sz="2000" dirty="0"/>
              <a:t>　</a:t>
            </a:r>
            <a:r>
              <a:rPr lang="ja-JP" altLang="en-US" sz="2000" dirty="0" smtClean="0"/>
              <a:t>　　あること</a:t>
            </a:r>
            <a:endParaRPr lang="en-US" altLang="ja-JP" sz="2000" dirty="0" smtClean="0"/>
          </a:p>
          <a:p>
            <a:r>
              <a:rPr lang="en-US" altLang="ja-JP" sz="2000" dirty="0"/>
              <a:t>	</a:t>
            </a:r>
            <a:endParaRPr lang="en-US" altLang="ja-JP" sz="2000" dirty="0" smtClean="0"/>
          </a:p>
          <a:p>
            <a:r>
              <a:rPr lang="ja-JP" altLang="en-US" sz="2000" dirty="0" smtClean="0"/>
              <a:t>*各領域にて決定</a:t>
            </a:r>
            <a:endParaRPr lang="en-US" altLang="ja-JP" sz="2000" dirty="0" smtClean="0"/>
          </a:p>
          <a:p>
            <a:endParaRPr kumimoji="1" lang="ja-JP" altLang="en-US" sz="2000" dirty="0"/>
          </a:p>
        </p:txBody>
      </p:sp>
    </p:spTree>
    <p:extLst>
      <p:ext uri="{BB962C8B-B14F-4D97-AF65-F5344CB8AC3E}">
        <p14:creationId xmlns:p14="http://schemas.microsoft.com/office/powerpoint/2010/main" val="29826276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83568" y="404664"/>
            <a:ext cx="7704856" cy="79208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lang="ja-JP" altLang="ja-JP" dirty="0" smtClean="0"/>
              <a:t>専門研修</a:t>
            </a:r>
            <a:r>
              <a:rPr lang="ja-JP" altLang="en-US" dirty="0" smtClean="0"/>
              <a:t>指導</a:t>
            </a:r>
            <a:r>
              <a:rPr lang="ja-JP" altLang="ja-JP" dirty="0" smtClean="0"/>
              <a:t>医</a:t>
            </a:r>
            <a:r>
              <a:rPr lang="ja-JP" altLang="en-US" dirty="0"/>
              <a:t>（</a:t>
            </a:r>
            <a:r>
              <a:rPr lang="ja-JP" altLang="en-US" dirty="0" smtClean="0"/>
              <a:t>外科</a:t>
            </a:r>
            <a:r>
              <a:rPr lang="ja-JP" altLang="en-US" dirty="0"/>
              <a:t>専門医</a:t>
            </a:r>
            <a:r>
              <a:rPr lang="ja-JP" altLang="en-US" dirty="0" smtClean="0"/>
              <a:t>制度</a:t>
            </a:r>
            <a:r>
              <a:rPr lang="ja-JP" altLang="en-US" dirty="0"/>
              <a:t>）</a:t>
            </a:r>
            <a:endParaRPr kumimoji="1" lang="ja-JP" altLang="en-US" dirty="0"/>
          </a:p>
        </p:txBody>
      </p:sp>
      <p:sp>
        <p:nvSpPr>
          <p:cNvPr id="3" name="正方形/長方形 2"/>
          <p:cNvSpPr/>
          <p:nvPr/>
        </p:nvSpPr>
        <p:spPr>
          <a:xfrm>
            <a:off x="1043608" y="2060848"/>
            <a:ext cx="7344816" cy="2985433"/>
          </a:xfrm>
          <a:prstGeom prst="rect">
            <a:avLst/>
          </a:prstGeom>
        </p:spPr>
        <p:txBody>
          <a:bodyPr wrap="square">
            <a:spAutoFit/>
          </a:bodyPr>
          <a:lstStyle/>
          <a:p>
            <a:r>
              <a:rPr lang="ja-JP" altLang="ja-JP" sz="3200" dirty="0" smtClean="0"/>
              <a:t>《</a:t>
            </a:r>
            <a:r>
              <a:rPr lang="ja-JP" altLang="ja-JP" sz="3200" dirty="0"/>
              <a:t>基準》</a:t>
            </a:r>
            <a:r>
              <a:rPr lang="ja-JP" altLang="ja-JP" sz="2800" dirty="0"/>
              <a:t>１回以上の更新を経た外科専門医</a:t>
            </a:r>
            <a:r>
              <a:rPr lang="ja-JP" altLang="ja-JP" sz="2800" dirty="0" smtClean="0"/>
              <a:t>，</a:t>
            </a:r>
            <a:r>
              <a:rPr lang="ja-JP" altLang="en-US" sz="2800" dirty="0" smtClean="0"/>
              <a:t>又　</a:t>
            </a:r>
            <a:endParaRPr lang="en-US" altLang="ja-JP" sz="2800" dirty="0" smtClean="0"/>
          </a:p>
          <a:p>
            <a:r>
              <a:rPr lang="ja-JP" altLang="en-US" sz="2800" dirty="0"/>
              <a:t>　</a:t>
            </a:r>
            <a:r>
              <a:rPr lang="ja-JP" altLang="en-US" sz="2800" dirty="0" smtClean="0"/>
              <a:t>　　　　</a:t>
            </a:r>
            <a:r>
              <a:rPr lang="ja-JP" altLang="ja-JP" sz="2800" dirty="0" smtClean="0"/>
              <a:t>は</a:t>
            </a:r>
            <a:r>
              <a:rPr lang="ja-JP" altLang="ja-JP" sz="2800" dirty="0"/>
              <a:t>これと同等と考えられる外科</a:t>
            </a:r>
            <a:r>
              <a:rPr lang="ja-JP" altLang="ja-JP" sz="2800" dirty="0" smtClean="0"/>
              <a:t>専門医</a:t>
            </a:r>
            <a:endParaRPr lang="en-US" altLang="ja-JP" sz="2800" dirty="0" smtClean="0"/>
          </a:p>
          <a:p>
            <a:r>
              <a:rPr lang="ja-JP" altLang="en-US" sz="2800" dirty="0"/>
              <a:t>　</a:t>
            </a:r>
            <a:r>
              <a:rPr lang="ja-JP" altLang="en-US" sz="2800" dirty="0" smtClean="0"/>
              <a:t>　　　　　</a:t>
            </a:r>
            <a:r>
              <a:rPr lang="ja-JP" altLang="ja-JP" sz="2000" dirty="0" smtClean="0"/>
              <a:t>（</a:t>
            </a:r>
            <a:r>
              <a:rPr lang="ja-JP" altLang="ja-JP" sz="2000" dirty="0"/>
              <a:t>外科領域研修委員会の承認を要する）</a:t>
            </a:r>
            <a:r>
              <a:rPr lang="ja-JP" altLang="ja-JP" sz="2000" dirty="0" smtClean="0"/>
              <a:t>．</a:t>
            </a:r>
            <a:endParaRPr lang="en-US" altLang="ja-JP" sz="2000" dirty="0" smtClean="0"/>
          </a:p>
          <a:p>
            <a:endParaRPr lang="en-US" altLang="ja-JP" sz="2000" dirty="0" smtClean="0"/>
          </a:p>
          <a:p>
            <a:r>
              <a:rPr lang="ja-JP" altLang="en-US" sz="2800" dirty="0" smtClean="0"/>
              <a:t>　</a:t>
            </a:r>
            <a:r>
              <a:rPr lang="ja-JP" altLang="ja-JP" sz="2800" dirty="0" smtClean="0"/>
              <a:t>注</a:t>
            </a:r>
            <a:r>
              <a:rPr lang="en-US" altLang="ja-JP" sz="2800" dirty="0"/>
              <a:t>1</a:t>
            </a:r>
            <a:r>
              <a:rPr lang="ja-JP" altLang="ja-JP" sz="2800" dirty="0" err="1"/>
              <a:t>．</a:t>
            </a:r>
            <a:r>
              <a:rPr lang="ja-JP" altLang="ja-JP" sz="2400" dirty="0"/>
              <a:t>専門研修指導医は「役割」で、「資格</a:t>
            </a:r>
            <a:r>
              <a:rPr lang="ja-JP" altLang="ja-JP" sz="2400" dirty="0" smtClean="0"/>
              <a:t>」</a:t>
            </a:r>
            <a:r>
              <a:rPr lang="ja-JP" altLang="en-US" sz="2400" dirty="0" smtClean="0"/>
              <a:t>　</a:t>
            </a:r>
            <a:endParaRPr lang="en-US" altLang="ja-JP" sz="2400" dirty="0" smtClean="0"/>
          </a:p>
          <a:p>
            <a:r>
              <a:rPr lang="ja-JP" altLang="en-US" sz="2400" dirty="0"/>
              <a:t>　　</a:t>
            </a:r>
            <a:r>
              <a:rPr lang="ja-JP" altLang="en-US" sz="2400" dirty="0" smtClean="0"/>
              <a:t>　　　</a:t>
            </a:r>
            <a:r>
              <a:rPr lang="ja-JP" altLang="ja-JP" sz="2400" dirty="0" smtClean="0"/>
              <a:t>で</a:t>
            </a:r>
            <a:r>
              <a:rPr lang="ja-JP" altLang="ja-JP" sz="2400" dirty="0"/>
              <a:t>ある日本外科学会指導医と</a:t>
            </a:r>
            <a:r>
              <a:rPr lang="ja-JP" altLang="ja-JP" sz="2400" dirty="0" smtClean="0"/>
              <a:t>別</a:t>
            </a:r>
            <a:r>
              <a:rPr lang="ja-JP" altLang="en-US" sz="2400" dirty="0" smtClean="0"/>
              <a:t>の</a:t>
            </a:r>
            <a:r>
              <a:rPr lang="ja-JP" altLang="ja-JP" sz="2400" dirty="0" smtClean="0"/>
              <a:t>名称</a:t>
            </a:r>
            <a:r>
              <a:rPr lang="ja-JP" altLang="en-US" sz="2400" dirty="0" smtClean="0"/>
              <a:t>である</a:t>
            </a:r>
            <a:endParaRPr lang="en-US" altLang="ja-JP" sz="2400" dirty="0" smtClean="0"/>
          </a:p>
          <a:p>
            <a:r>
              <a:rPr lang="ja-JP" altLang="en-US" sz="2800" dirty="0"/>
              <a:t>　</a:t>
            </a:r>
            <a:r>
              <a:rPr lang="ja-JP" altLang="ja-JP" sz="2800" dirty="0" smtClean="0"/>
              <a:t>注</a:t>
            </a:r>
            <a:r>
              <a:rPr lang="en-US" altLang="ja-JP" sz="2800" dirty="0"/>
              <a:t>2</a:t>
            </a:r>
            <a:r>
              <a:rPr lang="ja-JP" altLang="ja-JP" sz="2800" dirty="0" err="1" smtClean="0"/>
              <a:t>．</a:t>
            </a:r>
            <a:r>
              <a:rPr lang="ja-JP" altLang="ja-JP" sz="2400" dirty="0" smtClean="0"/>
              <a:t>移行期</a:t>
            </a:r>
            <a:r>
              <a:rPr lang="ja-JP" altLang="ja-JP" sz="2400" dirty="0"/>
              <a:t>間中は日本外科学会外科</a:t>
            </a:r>
            <a:r>
              <a:rPr lang="ja-JP" altLang="ja-JP" sz="2400" dirty="0" smtClean="0"/>
              <a:t>専門医</a:t>
            </a:r>
            <a:endParaRPr lang="ja-JP" altLang="en-US" sz="2400" dirty="0"/>
          </a:p>
        </p:txBody>
      </p:sp>
    </p:spTree>
    <p:extLst>
      <p:ext uri="{BB962C8B-B14F-4D97-AF65-F5344CB8AC3E}">
        <p14:creationId xmlns:p14="http://schemas.microsoft.com/office/powerpoint/2010/main" val="18758642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9263" y="260648"/>
            <a:ext cx="8930650" cy="1938992"/>
          </a:xfrm>
          <a:prstGeom prst="rect">
            <a:avLst/>
          </a:prstGeom>
          <a:noFill/>
        </p:spPr>
        <p:txBody>
          <a:bodyPr wrap="none" rtlCol="0">
            <a:spAutoFit/>
          </a:bodyPr>
          <a:lstStyle/>
          <a:p>
            <a:r>
              <a:rPr kumimoji="1" lang="ja-JP" altLang="en-US" sz="4000" dirty="0" smtClean="0"/>
              <a:t>心臓血管</a:t>
            </a:r>
            <a:r>
              <a:rPr lang="ja-JP" altLang="en-US" sz="4000" dirty="0" smtClean="0"/>
              <a:t>外科専門医制度においても</a:t>
            </a:r>
            <a:endParaRPr lang="en-US" altLang="ja-JP" sz="4000" dirty="0" smtClean="0"/>
          </a:p>
          <a:p>
            <a:r>
              <a:rPr lang="ja-JP" altLang="en-US" sz="4000" dirty="0"/>
              <a:t>心臓血管</a:t>
            </a:r>
            <a:r>
              <a:rPr lang="ja-JP" altLang="en-US" sz="4000" dirty="0" smtClean="0"/>
              <a:t>外科専門</a:t>
            </a:r>
            <a:r>
              <a:rPr kumimoji="1" lang="ja-JP" altLang="en-US" sz="4000" dirty="0" smtClean="0"/>
              <a:t>医</a:t>
            </a:r>
            <a:r>
              <a:rPr lang="ja-JP" altLang="en-US" sz="4000" dirty="0"/>
              <a:t>を</a:t>
            </a:r>
            <a:r>
              <a:rPr kumimoji="1" lang="en-US" altLang="ja-JP" sz="4000" dirty="0" smtClean="0"/>
              <a:t>1</a:t>
            </a:r>
            <a:r>
              <a:rPr kumimoji="1" lang="ja-JP" altLang="en-US" sz="4000" dirty="0" smtClean="0"/>
              <a:t>回以上更新した</a:t>
            </a:r>
            <a:endParaRPr kumimoji="1" lang="en-US" altLang="ja-JP" sz="4000" dirty="0" smtClean="0"/>
          </a:p>
          <a:p>
            <a:r>
              <a:rPr kumimoji="1" lang="ja-JP" altLang="en-US" sz="4000" dirty="0" smtClean="0"/>
              <a:t>専門医を専門研修指導医と</a:t>
            </a:r>
            <a:r>
              <a:rPr lang="ja-JP" altLang="en-US" sz="4000" dirty="0" smtClean="0"/>
              <a:t>定義</a:t>
            </a:r>
            <a:r>
              <a:rPr lang="ja-JP" altLang="en-US" sz="4000" dirty="0"/>
              <a:t>する</a:t>
            </a:r>
            <a:endParaRPr kumimoji="1" lang="ja-JP" altLang="en-US" sz="4000" dirty="0"/>
          </a:p>
        </p:txBody>
      </p:sp>
      <p:sp>
        <p:nvSpPr>
          <p:cNvPr id="3" name="ストライプ矢印 2"/>
          <p:cNvSpPr/>
          <p:nvPr/>
        </p:nvSpPr>
        <p:spPr>
          <a:xfrm rot="5400000">
            <a:off x="3599892" y="3897052"/>
            <a:ext cx="1080120" cy="115212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612681" y="5517232"/>
            <a:ext cx="7890302" cy="1200329"/>
          </a:xfrm>
          <a:prstGeom prst="rect">
            <a:avLst/>
          </a:prstGeom>
          <a:noFill/>
        </p:spPr>
        <p:txBody>
          <a:bodyPr wrap="none" rtlCol="0">
            <a:spAutoFit/>
          </a:bodyPr>
          <a:lstStyle/>
          <a:p>
            <a:r>
              <a:rPr kumimoji="1" lang="ja-JP" altLang="en-US" sz="3600" dirty="0" smtClean="0"/>
              <a:t>いわゆる屋根瓦方式での専攻医の指導</a:t>
            </a:r>
            <a:endParaRPr kumimoji="1" lang="en-US" altLang="ja-JP" sz="3600" dirty="0" smtClean="0"/>
          </a:p>
          <a:p>
            <a:r>
              <a:rPr kumimoji="1" lang="ja-JP" altLang="en-US" sz="3600" dirty="0" smtClean="0"/>
              <a:t>に当たる役目を担う</a:t>
            </a:r>
            <a:endParaRPr kumimoji="1" lang="ja-JP" altLang="en-US" sz="3600" dirty="0"/>
          </a:p>
        </p:txBody>
      </p:sp>
      <p:sp>
        <p:nvSpPr>
          <p:cNvPr id="5" name="テキスト ボックス 4"/>
          <p:cNvSpPr txBox="1"/>
          <p:nvPr/>
        </p:nvSpPr>
        <p:spPr>
          <a:xfrm>
            <a:off x="443051" y="2924944"/>
            <a:ext cx="8545929" cy="830997"/>
          </a:xfrm>
          <a:prstGeom prst="rect">
            <a:avLst/>
          </a:prstGeom>
          <a:noFill/>
        </p:spPr>
        <p:txBody>
          <a:bodyPr wrap="none" rtlCol="0">
            <a:spAutoFit/>
          </a:bodyPr>
          <a:lstStyle/>
          <a:p>
            <a:r>
              <a:rPr kumimoji="1" lang="ja-JP" altLang="en-US" sz="2400" dirty="0" smtClean="0"/>
              <a:t>注：心臓血管外科専門研修指導医は当然、外科専門研修指導医</a:t>
            </a:r>
            <a:endParaRPr kumimoji="1" lang="en-US" altLang="ja-JP" sz="2400" dirty="0" smtClean="0"/>
          </a:p>
          <a:p>
            <a:r>
              <a:rPr lang="ja-JP" altLang="en-US" sz="2400" dirty="0"/>
              <a:t>　</a:t>
            </a:r>
            <a:r>
              <a:rPr lang="ja-JP" altLang="en-US" sz="2400" dirty="0" smtClean="0"/>
              <a:t>　 となる。</a:t>
            </a:r>
            <a:endParaRPr kumimoji="1" lang="ja-JP" altLang="en-US" sz="2400" dirty="0"/>
          </a:p>
        </p:txBody>
      </p:sp>
    </p:spTree>
    <p:extLst>
      <p:ext uri="{BB962C8B-B14F-4D97-AF65-F5344CB8AC3E}">
        <p14:creationId xmlns:p14="http://schemas.microsoft.com/office/powerpoint/2010/main" val="33850796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979712" y="332656"/>
            <a:ext cx="5256584" cy="6480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67544" y="692696"/>
            <a:ext cx="8229600" cy="1143000"/>
          </a:xfrm>
        </p:spPr>
        <p:txBody>
          <a:bodyPr>
            <a:normAutofit fontScale="90000"/>
          </a:bodyPr>
          <a:lstStyle/>
          <a:p>
            <a:r>
              <a:rPr lang="ja-JP" altLang="en-US" dirty="0" smtClean="0"/>
              <a:t>専門研修指導医の役割</a:t>
            </a:r>
            <a:r>
              <a:rPr lang="en-US" altLang="ja-JP" dirty="0" smtClean="0"/>
              <a:t/>
            </a:r>
            <a:br>
              <a:rPr lang="en-US" altLang="ja-JP" dirty="0" smtClean="0"/>
            </a:br>
            <a:r>
              <a:rPr lang="en-US" altLang="ja-JP" dirty="0" smtClean="0"/>
              <a:t/>
            </a:r>
            <a:br>
              <a:rPr lang="en-US" altLang="ja-JP" dirty="0" smtClean="0"/>
            </a:br>
            <a:r>
              <a:rPr lang="ja-JP" altLang="en-US" dirty="0" smtClean="0"/>
              <a:t>（教育・指導・評価など）</a:t>
            </a:r>
            <a:endParaRPr kumimoji="1" lang="ja-JP" altLang="en-US" dirty="0"/>
          </a:p>
        </p:txBody>
      </p:sp>
      <p:sp>
        <p:nvSpPr>
          <p:cNvPr id="3" name="正方形/長方形 2"/>
          <p:cNvSpPr/>
          <p:nvPr/>
        </p:nvSpPr>
        <p:spPr>
          <a:xfrm>
            <a:off x="209917" y="2060848"/>
            <a:ext cx="8982744" cy="3970318"/>
          </a:xfrm>
          <a:prstGeom prst="rect">
            <a:avLst/>
          </a:prstGeom>
        </p:spPr>
        <p:txBody>
          <a:bodyPr wrap="square">
            <a:spAutoFit/>
          </a:bodyPr>
          <a:lstStyle/>
          <a:p>
            <a:endParaRPr lang="ja-JP" altLang="en-US" dirty="0"/>
          </a:p>
          <a:p>
            <a:r>
              <a:rPr lang="ja-JP" altLang="en-US" dirty="0" smtClean="0"/>
              <a:t> </a:t>
            </a:r>
            <a:endParaRPr lang="ja-JP" altLang="en-US" dirty="0"/>
          </a:p>
          <a:p>
            <a:r>
              <a:rPr lang="ja-JP" altLang="en-US" dirty="0"/>
              <a:t>①専門研修指導医は、専門研修基幹施設あるいは専門研修連携施設において、専攻医が偏りなく到達（経験）目標を達成できるように，専門研修プログラムに沿って専攻医の指導を行う． </a:t>
            </a:r>
          </a:p>
          <a:p>
            <a:r>
              <a:rPr lang="ja-JP" altLang="en-US" dirty="0"/>
              <a:t>②専門研修指導医は、口頭または実技で専攻医に形成的評価を行い、一定の期間毎（</a:t>
            </a:r>
            <a:r>
              <a:rPr lang="en-US" altLang="ja-JP" dirty="0"/>
              <a:t>3</a:t>
            </a:r>
            <a:r>
              <a:rPr lang="ja-JP" altLang="en-US" dirty="0"/>
              <a:t>か月～</a:t>
            </a:r>
            <a:r>
              <a:rPr lang="en-US" altLang="ja-JP" dirty="0"/>
              <a:t>1</a:t>
            </a:r>
            <a:r>
              <a:rPr lang="ja-JP" altLang="en-US" dirty="0"/>
              <a:t>年毎 プログラムに明記）、研修マニュアルにもとづく研修目標達成度評価を行い，研修プログラム管理委員会に報告する． </a:t>
            </a:r>
          </a:p>
          <a:p>
            <a:r>
              <a:rPr lang="ja-JP" altLang="en-US" dirty="0"/>
              <a:t>③専門研修指導医は、専攻医が</a:t>
            </a:r>
            <a:r>
              <a:rPr lang="en-US" altLang="ja-JP" dirty="0"/>
              <a:t>NCD</a:t>
            </a:r>
            <a:r>
              <a:rPr lang="ja-JP" altLang="en-US" dirty="0" err="1"/>
              <a:t>に登</a:t>
            </a:r>
            <a:r>
              <a:rPr lang="ja-JP" altLang="en-US" dirty="0"/>
              <a:t>録した手術症例の承認を行う． </a:t>
            </a:r>
          </a:p>
          <a:p>
            <a:r>
              <a:rPr lang="ja-JP" altLang="en-US" dirty="0"/>
              <a:t>④専門研修指導医は、専攻医のメンタルヘルスにも配慮する． </a:t>
            </a:r>
          </a:p>
          <a:p>
            <a:r>
              <a:rPr lang="ja-JP" altLang="en-US" dirty="0"/>
              <a:t>⑤専門研修指導医は、連携施設において専門研修プログラム連携施設担当者もしくは委員会のメンバーと </a:t>
            </a:r>
            <a:r>
              <a:rPr lang="ja-JP" altLang="en-US" dirty="0" err="1" smtClean="0"/>
              <a:t>て</a:t>
            </a:r>
            <a:r>
              <a:rPr lang="ja-JP" altLang="en-US" dirty="0"/>
              <a:t>専攻医の研修を管理する． </a:t>
            </a:r>
          </a:p>
          <a:p>
            <a:r>
              <a:rPr lang="ja-JP" altLang="en-US" dirty="0"/>
              <a:t>⑥専門研修指導医は、日本専門医機構または日本外科学会が提供する指導医講習会、</a:t>
            </a:r>
            <a:r>
              <a:rPr lang="en-US" altLang="ja-JP" dirty="0"/>
              <a:t>FD</a:t>
            </a:r>
            <a:r>
              <a:rPr lang="ja-JP" altLang="en-US" dirty="0"/>
              <a:t>講習会などに参加し、 </a:t>
            </a:r>
            <a:r>
              <a:rPr lang="ja-JP" altLang="en-US" dirty="0" smtClean="0"/>
              <a:t>指導医</a:t>
            </a:r>
            <a:r>
              <a:rPr lang="ja-JP" altLang="en-US" dirty="0"/>
              <a:t>として必要な教育を受ける． </a:t>
            </a:r>
          </a:p>
        </p:txBody>
      </p:sp>
      <p:cxnSp>
        <p:nvCxnSpPr>
          <p:cNvPr id="6" name="直線コネクタ 5"/>
          <p:cNvCxnSpPr/>
          <p:nvPr/>
        </p:nvCxnSpPr>
        <p:spPr>
          <a:xfrm>
            <a:off x="2483768" y="5661248"/>
            <a:ext cx="64807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209917" y="5949280"/>
            <a:ext cx="565822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923928" y="6179974"/>
            <a:ext cx="4522392" cy="369332"/>
          </a:xfrm>
          <a:prstGeom prst="rect">
            <a:avLst/>
          </a:prstGeom>
          <a:noFill/>
        </p:spPr>
        <p:txBody>
          <a:bodyPr wrap="none" rtlCol="0">
            <a:spAutoFit/>
          </a:bodyPr>
          <a:lstStyle/>
          <a:p>
            <a:r>
              <a:rPr kumimoji="1" lang="en-US" altLang="ja-JP" dirty="0" smtClean="0">
                <a:solidFill>
                  <a:srgbClr val="FF0000"/>
                </a:solidFill>
              </a:rPr>
              <a:t>+</a:t>
            </a:r>
            <a:r>
              <a:rPr kumimoji="1" lang="ja-JP" altLang="en-US" dirty="0" smtClean="0">
                <a:solidFill>
                  <a:srgbClr val="FF0000"/>
                </a:solidFill>
              </a:rPr>
              <a:t>　心臓血管外科専門医認定機構も認定する</a:t>
            </a:r>
            <a:endParaRPr kumimoji="1" lang="ja-JP" altLang="en-US" dirty="0">
              <a:solidFill>
                <a:srgbClr val="FF0000"/>
              </a:solidFill>
            </a:endParaRPr>
          </a:p>
        </p:txBody>
      </p:sp>
      <p:sp>
        <p:nvSpPr>
          <p:cNvPr id="8" name="円/楕円 7"/>
          <p:cNvSpPr/>
          <p:nvPr/>
        </p:nvSpPr>
        <p:spPr>
          <a:xfrm>
            <a:off x="4860032" y="1412776"/>
            <a:ext cx="1152128"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686203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par>
                                <p:cTn id="17" presetID="53"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005064"/>
            <a:ext cx="8229600" cy="1143000"/>
          </a:xfrm>
        </p:spPr>
        <p:txBody>
          <a:bodyPr>
            <a:normAutofit fontScale="90000"/>
          </a:bodyPr>
          <a:lstStyle/>
          <a:p>
            <a:r>
              <a:rPr kumimoji="1" lang="ja-JP" altLang="en-US" dirty="0" smtClean="0"/>
              <a:t>聞く</a:t>
            </a:r>
            <a:r>
              <a:rPr kumimoji="1" lang="en-US" altLang="ja-JP" dirty="0" smtClean="0"/>
              <a:t>			</a:t>
            </a:r>
            <a:r>
              <a:rPr kumimoji="1" lang="ja-JP" altLang="en-US" dirty="0" smtClean="0"/>
              <a:t>聴く</a:t>
            </a:r>
            <a:r>
              <a:rPr kumimoji="1" lang="en-US" altLang="ja-JP" dirty="0" smtClean="0"/>
              <a:t/>
            </a:r>
            <a:br>
              <a:rPr kumimoji="1" lang="en-US" altLang="ja-JP" dirty="0" smtClean="0"/>
            </a:br>
            <a:r>
              <a:rPr lang="ja-JP" altLang="en-US" dirty="0" smtClean="0"/>
              <a:t>見る</a:t>
            </a:r>
            <a:r>
              <a:rPr lang="en-US" altLang="ja-JP" dirty="0" smtClean="0"/>
              <a:t>		</a:t>
            </a:r>
            <a:r>
              <a:rPr lang="ja-JP" altLang="en-US" dirty="0" smtClean="0"/>
              <a:t>視る</a:t>
            </a:r>
            <a:r>
              <a:rPr lang="en-US" altLang="ja-JP" dirty="0" smtClean="0"/>
              <a:t/>
            </a:r>
            <a:br>
              <a:rPr lang="en-US" altLang="ja-JP" dirty="0" smtClean="0"/>
            </a:br>
            <a:r>
              <a:rPr lang="ja-JP" altLang="en-US" dirty="0"/>
              <a:t>注意</a:t>
            </a:r>
            <a:r>
              <a:rPr lang="ja-JP" altLang="en-US" dirty="0" smtClean="0"/>
              <a:t>する</a:t>
            </a:r>
            <a:r>
              <a:rPr lang="en-US" altLang="ja-JP" dirty="0" smtClean="0"/>
              <a:t>		</a:t>
            </a:r>
            <a:r>
              <a:rPr lang="ja-JP" altLang="en-US" dirty="0" smtClean="0"/>
              <a:t>指導する</a:t>
            </a: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kumimoji="1" lang="ja-JP" altLang="en-US" dirty="0"/>
          </a:p>
        </p:txBody>
      </p:sp>
      <p:sp>
        <p:nvSpPr>
          <p:cNvPr id="3" name="テキスト ボックス 2"/>
          <p:cNvSpPr txBox="1"/>
          <p:nvPr/>
        </p:nvSpPr>
        <p:spPr>
          <a:xfrm>
            <a:off x="236330" y="286871"/>
            <a:ext cx="8832867" cy="1323439"/>
          </a:xfrm>
          <a:prstGeom prst="rect">
            <a:avLst/>
          </a:prstGeom>
          <a:noFill/>
        </p:spPr>
        <p:txBody>
          <a:bodyPr wrap="none" rtlCol="0">
            <a:spAutoFit/>
          </a:bodyPr>
          <a:lstStyle/>
          <a:p>
            <a:r>
              <a:rPr kumimoji="1" lang="ja-JP" altLang="en-US" sz="4000" dirty="0" smtClean="0"/>
              <a:t>皆さんは</a:t>
            </a:r>
            <a:r>
              <a:rPr lang="ja-JP" altLang="en-US" sz="4000" dirty="0"/>
              <a:t>治療</a:t>
            </a:r>
            <a:r>
              <a:rPr kumimoji="1" lang="ja-JP" altLang="en-US" sz="4000" dirty="0" smtClean="0"/>
              <a:t>する前に患者の話を聞き、</a:t>
            </a:r>
            <a:endParaRPr kumimoji="1" lang="en-US" altLang="ja-JP" sz="4000" dirty="0" smtClean="0"/>
          </a:p>
          <a:p>
            <a:r>
              <a:rPr kumimoji="1" lang="ja-JP" altLang="en-US" sz="4000" dirty="0" smtClean="0"/>
              <a:t>観察、診断</a:t>
            </a:r>
            <a:r>
              <a:rPr lang="ja-JP" altLang="en-US" sz="4000" dirty="0"/>
              <a:t>し</a:t>
            </a:r>
            <a:r>
              <a:rPr kumimoji="1" lang="ja-JP" altLang="en-US" sz="4000" dirty="0" smtClean="0"/>
              <a:t>その後に治療を行います</a:t>
            </a:r>
            <a:endParaRPr kumimoji="1" lang="en-US" altLang="ja-JP" sz="4000" dirty="0" smtClean="0"/>
          </a:p>
        </p:txBody>
      </p:sp>
      <p:sp>
        <p:nvSpPr>
          <p:cNvPr id="4" name="右矢印 3"/>
          <p:cNvSpPr/>
          <p:nvPr/>
        </p:nvSpPr>
        <p:spPr>
          <a:xfrm>
            <a:off x="4211960" y="3140968"/>
            <a:ext cx="576064"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90594" y="5103674"/>
            <a:ext cx="8124340" cy="1754326"/>
          </a:xfrm>
          <a:prstGeom prst="rect">
            <a:avLst/>
          </a:prstGeom>
          <a:noFill/>
        </p:spPr>
        <p:txBody>
          <a:bodyPr wrap="none" rtlCol="0">
            <a:spAutoFit/>
          </a:bodyPr>
          <a:lstStyle/>
          <a:p>
            <a:r>
              <a:rPr lang="ja-JP" altLang="en-US" sz="3600" dirty="0"/>
              <a:t>一定の評価基準で判断し、その判断に</a:t>
            </a:r>
            <a:r>
              <a:rPr lang="ja-JP" altLang="en-US" sz="3600" dirty="0" smtClean="0"/>
              <a:t>は</a:t>
            </a:r>
            <a:endParaRPr lang="en-US" altLang="ja-JP" sz="3600" dirty="0" smtClean="0"/>
          </a:p>
          <a:p>
            <a:r>
              <a:rPr lang="ja-JP" altLang="en-US" sz="3600" dirty="0" smtClean="0"/>
              <a:t>双方</a:t>
            </a:r>
            <a:r>
              <a:rPr lang="ja-JP" altLang="en-US" sz="3600" dirty="0"/>
              <a:t>のフィードバックが重要</a:t>
            </a:r>
            <a:r>
              <a:rPr lang="en-US" altLang="ja-JP" sz="3600" dirty="0"/>
              <a:t/>
            </a:r>
            <a:br>
              <a:rPr lang="en-US" altLang="ja-JP" sz="3600" dirty="0"/>
            </a:br>
            <a:endParaRPr kumimoji="1" lang="ja-JP" altLang="en-US" sz="3600" dirty="0"/>
          </a:p>
        </p:txBody>
      </p:sp>
      <p:cxnSp>
        <p:nvCxnSpPr>
          <p:cNvPr id="7" name="直線コネクタ 6"/>
          <p:cNvCxnSpPr/>
          <p:nvPr/>
        </p:nvCxnSpPr>
        <p:spPr>
          <a:xfrm>
            <a:off x="1979712" y="2564904"/>
            <a:ext cx="1872208" cy="23042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1979712" y="2492896"/>
            <a:ext cx="1728192" cy="23042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590594" y="1916832"/>
            <a:ext cx="3669594" cy="646331"/>
          </a:xfrm>
          <a:prstGeom prst="rect">
            <a:avLst/>
          </a:prstGeom>
          <a:noFill/>
        </p:spPr>
        <p:txBody>
          <a:bodyPr wrap="none" rtlCol="0">
            <a:spAutoFit/>
          </a:bodyPr>
          <a:lstStyle/>
          <a:p>
            <a:r>
              <a:rPr kumimoji="1" lang="ja-JP" altLang="en-US" sz="3600" dirty="0" smtClean="0"/>
              <a:t>修練医に対しても</a:t>
            </a:r>
            <a:endParaRPr kumimoji="1" lang="ja-JP" altLang="en-US" sz="3600" dirty="0"/>
          </a:p>
        </p:txBody>
      </p:sp>
    </p:spTree>
    <p:extLst>
      <p:ext uri="{BB962C8B-B14F-4D97-AF65-F5344CB8AC3E}">
        <p14:creationId xmlns:p14="http://schemas.microsoft.com/office/powerpoint/2010/main" val="6801397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16"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2009</Words>
  <Application>Microsoft Office PowerPoint</Application>
  <PresentationFormat>画面に合わせる (4:3)</PresentationFormat>
  <Paragraphs>279</Paragraphs>
  <Slides>26</Slides>
  <Notes>0</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【新専門医制度における指導医、 修練指導責任者の役割】 　 ―指導医として知っておいてほしいことー </vt:lpstr>
      <vt:lpstr>新制度への呼称変更</vt:lpstr>
      <vt:lpstr>新制度への呼称変更</vt:lpstr>
      <vt:lpstr>PowerPoint プレゼンテーション</vt:lpstr>
      <vt:lpstr>専門研修指導医とは</vt:lpstr>
      <vt:lpstr>専門研修指導医（外科専門医制度）</vt:lpstr>
      <vt:lpstr>PowerPoint プレゼンテーション</vt:lpstr>
      <vt:lpstr>専門研修指導医の役割  （教育・指導・評価など）</vt:lpstr>
      <vt:lpstr>聞く   聴く 見る  視る 注意する  指導する   </vt:lpstr>
      <vt:lpstr>新専門医制度での修練指導医像</vt:lpstr>
      <vt:lpstr>PowerPoint プレゼンテーション</vt:lpstr>
      <vt:lpstr>修練施設の責任者 となる資格は修練指導医資格とは別！</vt:lpstr>
      <vt:lpstr>修練指導責任者（外科専門医制度）</vt:lpstr>
      <vt:lpstr>心臓血管外科領域においては</vt:lpstr>
      <vt:lpstr>PowerPoint プレゼンテーション</vt:lpstr>
      <vt:lpstr>修練指導資格認定者の専門医更新</vt:lpstr>
      <vt:lpstr>専門医更新２・３回目の要件 （専門研修指導医）</vt:lpstr>
      <vt:lpstr>PowerPoint プレゼンテーション</vt:lpstr>
      <vt:lpstr>連携施設基準 外科専門医制度　vs. 心臓血管外科専門医制度</vt:lpstr>
      <vt:lpstr>プログラムの管理と運営</vt:lpstr>
      <vt:lpstr>プログラム管理委員会</vt:lpstr>
      <vt:lpstr>研修病院間の連携</vt:lpstr>
      <vt:lpstr>指導医マニュアルの作成と実行</vt:lpstr>
      <vt:lpstr>専門研修の評価  （自己評価と指導医等による評価）  </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橋本和弘</dc:creator>
  <cp:lastModifiedBy>橋本和弘</cp:lastModifiedBy>
  <cp:revision>45</cp:revision>
  <dcterms:created xsi:type="dcterms:W3CDTF">2015-12-11T00:07:59Z</dcterms:created>
  <dcterms:modified xsi:type="dcterms:W3CDTF">2016-02-18T03:41:16Z</dcterms:modified>
</cp:coreProperties>
</file>