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紀彦" initials="紀彦" lastIdx="3" clrIdx="0">
    <p:extLst>
      <p:ext uri="{19B8F6BF-5375-455C-9EA6-DF929625EA0E}">
        <p15:presenceInfo xmlns:p15="http://schemas.microsoft.com/office/powerpoint/2012/main" userId="S::shiyanor@hama-med.ac.jp::acc3627e-71cd-46c1-968e-ea031f3286e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64"/>
  </p:normalViewPr>
  <p:slideViewPr>
    <p:cSldViewPr>
      <p:cViewPr>
        <p:scale>
          <a:sx n="90" d="100"/>
          <a:sy n="90" d="100"/>
        </p:scale>
        <p:origin x="1060" y="4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C39018-0102-4C81-AC32-B02D4D064D29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4A3C7E-F93D-4EA6-952F-57681DD26C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9252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114550" y="746125"/>
            <a:ext cx="2578100" cy="37258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4A3C7E-F93D-4EA6-952F-57681DD26CF2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2970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7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6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2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494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65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82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989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154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31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AAEA-B568-4DE5-B05E-0268282022ED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7630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AAEA-B568-4DE5-B05E-0268282022ED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5638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6"/>
            <a:ext cx="1671638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8" y="396706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AAEA-B568-4DE5-B05E-0268282022ED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2827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AAEA-B568-4DE5-B05E-0268282022ED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937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2769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90"/>
            <a:ext cx="5829300" cy="2166937"/>
          </a:xfrm>
        </p:spPr>
        <p:txBody>
          <a:bodyPr anchor="b"/>
          <a:lstStyle>
            <a:lvl1pPr marL="0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1pPr>
            <a:lvl2pPr marL="316493" indent="0">
              <a:buNone/>
              <a:defRPr sz="1246">
                <a:solidFill>
                  <a:schemeClr val="tx1">
                    <a:tint val="75000"/>
                  </a:schemeClr>
                </a:solidFill>
              </a:defRPr>
            </a:lvl2pPr>
            <a:lvl3pPr marL="632987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3pPr>
            <a:lvl4pPr marL="949479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4pPr>
            <a:lvl5pPr marL="1265972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5pPr>
            <a:lvl6pPr marL="1582466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6pPr>
            <a:lvl7pPr marL="1898958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7pPr>
            <a:lvl8pPr marL="2215451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8pPr>
            <a:lvl9pPr marL="2531944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AAEA-B568-4DE5-B05E-0268282022ED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92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8" y="2311402"/>
            <a:ext cx="3286125" cy="6537502"/>
          </a:xfrm>
        </p:spPr>
        <p:txBody>
          <a:bodyPr/>
          <a:lstStyle>
            <a:lvl1pPr>
              <a:defRPr sz="1938"/>
            </a:lvl1pPr>
            <a:lvl2pPr>
              <a:defRPr sz="1662"/>
            </a:lvl2pPr>
            <a:lvl3pPr>
              <a:defRPr sz="1385"/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3" y="2311402"/>
            <a:ext cx="3286125" cy="6537502"/>
          </a:xfrm>
        </p:spPr>
        <p:txBody>
          <a:bodyPr/>
          <a:lstStyle>
            <a:lvl1pPr>
              <a:defRPr sz="1938"/>
            </a:lvl1pPr>
            <a:lvl2pPr>
              <a:defRPr sz="1662"/>
            </a:lvl2pPr>
            <a:lvl3pPr>
              <a:defRPr sz="1385"/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AAEA-B568-4DE5-B05E-0268282022ED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5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493" indent="0">
              <a:buNone/>
              <a:defRPr sz="1385" b="1"/>
            </a:lvl2pPr>
            <a:lvl3pPr marL="632987" indent="0">
              <a:buNone/>
              <a:defRPr sz="1246" b="1"/>
            </a:lvl3pPr>
            <a:lvl4pPr marL="949479" indent="0">
              <a:buNone/>
              <a:defRPr sz="1108" b="1"/>
            </a:lvl4pPr>
            <a:lvl5pPr marL="1265972" indent="0">
              <a:buNone/>
              <a:defRPr sz="1108" b="1"/>
            </a:lvl5pPr>
            <a:lvl6pPr marL="1582466" indent="0">
              <a:buNone/>
              <a:defRPr sz="1108" b="1"/>
            </a:lvl6pPr>
            <a:lvl7pPr marL="1898958" indent="0">
              <a:buNone/>
              <a:defRPr sz="1108" b="1"/>
            </a:lvl7pPr>
            <a:lvl8pPr marL="2215451" indent="0">
              <a:buNone/>
              <a:defRPr sz="1108" b="1"/>
            </a:lvl8pPr>
            <a:lvl9pPr marL="2531944" indent="0">
              <a:buNone/>
              <a:defRPr sz="110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1662"/>
            </a:lvl1pPr>
            <a:lvl2pPr>
              <a:defRPr sz="1385"/>
            </a:lvl2pPr>
            <a:lvl3pPr>
              <a:defRPr sz="1246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2" cy="924101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493" indent="0">
              <a:buNone/>
              <a:defRPr sz="1385" b="1"/>
            </a:lvl2pPr>
            <a:lvl3pPr marL="632987" indent="0">
              <a:buNone/>
              <a:defRPr sz="1246" b="1"/>
            </a:lvl3pPr>
            <a:lvl4pPr marL="949479" indent="0">
              <a:buNone/>
              <a:defRPr sz="1108" b="1"/>
            </a:lvl4pPr>
            <a:lvl5pPr marL="1265972" indent="0">
              <a:buNone/>
              <a:defRPr sz="1108" b="1"/>
            </a:lvl5pPr>
            <a:lvl6pPr marL="1582466" indent="0">
              <a:buNone/>
              <a:defRPr sz="1108" b="1"/>
            </a:lvl6pPr>
            <a:lvl7pPr marL="1898958" indent="0">
              <a:buNone/>
              <a:defRPr sz="1108" b="1"/>
            </a:lvl7pPr>
            <a:lvl8pPr marL="2215451" indent="0">
              <a:buNone/>
              <a:defRPr sz="1108" b="1"/>
            </a:lvl8pPr>
            <a:lvl9pPr marL="2531944" indent="0">
              <a:buNone/>
              <a:defRPr sz="110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2" cy="5707416"/>
          </a:xfrm>
        </p:spPr>
        <p:txBody>
          <a:bodyPr/>
          <a:lstStyle>
            <a:lvl1pPr>
              <a:defRPr sz="1662"/>
            </a:lvl1pPr>
            <a:lvl2pPr>
              <a:defRPr sz="1385"/>
            </a:lvl2pPr>
            <a:lvl3pPr>
              <a:defRPr sz="1246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AAEA-B568-4DE5-B05E-0268282022ED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1430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AAEA-B568-4DE5-B05E-0268282022ED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2408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AAEA-B568-4DE5-B05E-0268282022ED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8224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12"/>
            <a:ext cx="3833812" cy="8454497"/>
          </a:xfrm>
        </p:spPr>
        <p:txBody>
          <a:bodyPr/>
          <a:lstStyle>
            <a:lvl1pPr>
              <a:defRPr sz="2215"/>
            </a:lvl1pPr>
            <a:lvl2pPr>
              <a:defRPr sz="1938"/>
            </a:lvl2pPr>
            <a:lvl3pPr>
              <a:defRPr sz="1662"/>
            </a:lvl3pPr>
            <a:lvl4pPr>
              <a:defRPr sz="1385"/>
            </a:lvl4pPr>
            <a:lvl5pPr>
              <a:defRPr sz="1385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969"/>
            </a:lvl1pPr>
            <a:lvl2pPr marL="316493" indent="0">
              <a:buNone/>
              <a:defRPr sz="831"/>
            </a:lvl2pPr>
            <a:lvl3pPr marL="632987" indent="0">
              <a:buNone/>
              <a:defRPr sz="692"/>
            </a:lvl3pPr>
            <a:lvl4pPr marL="949479" indent="0">
              <a:buNone/>
              <a:defRPr sz="623"/>
            </a:lvl4pPr>
            <a:lvl5pPr marL="1265972" indent="0">
              <a:buNone/>
              <a:defRPr sz="623"/>
            </a:lvl5pPr>
            <a:lvl6pPr marL="1582466" indent="0">
              <a:buNone/>
              <a:defRPr sz="623"/>
            </a:lvl6pPr>
            <a:lvl7pPr marL="1898958" indent="0">
              <a:buNone/>
              <a:defRPr sz="623"/>
            </a:lvl7pPr>
            <a:lvl8pPr marL="2215451" indent="0">
              <a:buNone/>
              <a:defRPr sz="623"/>
            </a:lvl8pPr>
            <a:lvl9pPr marL="2531944" indent="0">
              <a:buNone/>
              <a:defRPr sz="62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AAEA-B568-4DE5-B05E-0268282022ED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2342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215"/>
            </a:lvl1pPr>
            <a:lvl2pPr marL="316493" indent="0">
              <a:buNone/>
              <a:defRPr sz="1938"/>
            </a:lvl2pPr>
            <a:lvl3pPr marL="632987" indent="0">
              <a:buNone/>
              <a:defRPr sz="1662"/>
            </a:lvl3pPr>
            <a:lvl4pPr marL="949479" indent="0">
              <a:buNone/>
              <a:defRPr sz="1385"/>
            </a:lvl4pPr>
            <a:lvl5pPr marL="1265972" indent="0">
              <a:buNone/>
              <a:defRPr sz="1385"/>
            </a:lvl5pPr>
            <a:lvl6pPr marL="1582466" indent="0">
              <a:buNone/>
              <a:defRPr sz="1385"/>
            </a:lvl6pPr>
            <a:lvl7pPr marL="1898958" indent="0">
              <a:buNone/>
              <a:defRPr sz="1385"/>
            </a:lvl7pPr>
            <a:lvl8pPr marL="2215451" indent="0">
              <a:buNone/>
              <a:defRPr sz="1385"/>
            </a:lvl8pPr>
            <a:lvl9pPr marL="2531944" indent="0">
              <a:buNone/>
              <a:defRPr sz="138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969"/>
            </a:lvl1pPr>
            <a:lvl2pPr marL="316493" indent="0">
              <a:buNone/>
              <a:defRPr sz="831"/>
            </a:lvl2pPr>
            <a:lvl3pPr marL="632987" indent="0">
              <a:buNone/>
              <a:defRPr sz="692"/>
            </a:lvl3pPr>
            <a:lvl4pPr marL="949479" indent="0">
              <a:buNone/>
              <a:defRPr sz="623"/>
            </a:lvl4pPr>
            <a:lvl5pPr marL="1265972" indent="0">
              <a:buNone/>
              <a:defRPr sz="623"/>
            </a:lvl5pPr>
            <a:lvl6pPr marL="1582466" indent="0">
              <a:buNone/>
              <a:defRPr sz="623"/>
            </a:lvl6pPr>
            <a:lvl7pPr marL="1898958" indent="0">
              <a:buNone/>
              <a:defRPr sz="623"/>
            </a:lvl7pPr>
            <a:lvl8pPr marL="2215451" indent="0">
              <a:buNone/>
              <a:defRPr sz="623"/>
            </a:lvl8pPr>
            <a:lvl9pPr marL="2531944" indent="0">
              <a:buNone/>
              <a:defRPr sz="62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AAEA-B568-4DE5-B05E-0268282022ED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6351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401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5AAEA-B568-4DE5-B05E-0268282022ED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401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401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925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32987" rtl="0" eaLnBrk="1" latinLnBrk="0" hangingPunct="1">
        <a:spcBef>
          <a:spcPct val="0"/>
        </a:spcBef>
        <a:buNone/>
        <a:defRPr kumimoji="1" sz="30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7370" indent="-237370" algn="l" defTabSz="63298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14301" indent="-197807" algn="l" defTabSz="63298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938" kern="1200">
          <a:solidFill>
            <a:schemeClr val="tx1"/>
          </a:solidFill>
          <a:latin typeface="+mn-lt"/>
          <a:ea typeface="+mn-ea"/>
          <a:cs typeface="+mn-cs"/>
        </a:defRPr>
      </a:lvl2pPr>
      <a:lvl3pPr marL="791233" indent="-158247" algn="l" defTabSz="63298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107724" indent="-158247" algn="l" defTabSz="63298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4pPr>
      <a:lvl5pPr marL="1424218" indent="-158247" algn="l" defTabSz="632987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5pPr>
      <a:lvl6pPr marL="1740712" indent="-158247" algn="l" defTabSz="63298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6pPr>
      <a:lvl7pPr marL="2057205" indent="-158247" algn="l" defTabSz="63298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7pPr>
      <a:lvl8pPr marL="2373699" indent="-158247" algn="l" defTabSz="63298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8pPr>
      <a:lvl9pPr marL="2690191" indent="-158247" algn="l" defTabSz="63298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32987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493" algn="l" defTabSz="632987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2987" algn="l" defTabSz="632987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479" algn="l" defTabSz="632987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5972" algn="l" defTabSz="632987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466" algn="l" defTabSz="632987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8958" algn="l" defTabSz="632987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451" algn="l" defTabSz="632987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1944" algn="l" defTabSz="632987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247E2F2E-7720-98B9-2644-9D12FA5BE4D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05593" y="200472"/>
            <a:ext cx="6446814" cy="9505056"/>
          </a:xfrm>
          <a:prstGeom prst="roundRect">
            <a:avLst>
              <a:gd name="adj" fmla="val 1538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05592" y="920552"/>
            <a:ext cx="64468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400" b="1" i="1" dirty="0">
                <a:solidFill>
                  <a:srgbClr val="000000"/>
                </a:solidFill>
                <a:latin typeface="Book Antiqua" panose="02040602050305030304" pitchFamily="18" charset="0"/>
                <a:ea typeface="Trajan Pro" charset="0"/>
                <a:cs typeface="Trajan Pro" charset="0"/>
              </a:rPr>
              <a:t>Off-the-Job Training</a:t>
            </a:r>
            <a:r>
              <a:rPr lang="ja-JP" altLang="en-US" sz="2400" b="1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Trajan Pro" charset="0"/>
              </a:rPr>
              <a:t>証明書</a:t>
            </a:r>
            <a:endParaRPr lang="en-US" altLang="ja-JP" sz="2400" b="1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Trajan Pro" charset="0"/>
            </a:endParaRPr>
          </a:p>
        </p:txBody>
      </p:sp>
      <p:sp>
        <p:nvSpPr>
          <p:cNvPr id="9" name="正方形/長方形 8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09345" y="8697416"/>
            <a:ext cx="6239303" cy="469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>
              <a:lnSpc>
                <a:spcPct val="150000"/>
              </a:lnSpc>
            </a:pPr>
            <a:r>
              <a:rPr kumimoji="1" lang="ja-JP" altLang="en-US" sz="10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修練指導者</a:t>
            </a:r>
            <a:r>
              <a:rPr kumimoji="1" lang="en-US" altLang="ja-JP" sz="10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&lt;</a:t>
            </a:r>
            <a:r>
              <a:rPr kumimoji="1" lang="ja-JP" altLang="en-US" sz="10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署名</a:t>
            </a:r>
            <a:r>
              <a:rPr kumimoji="1" lang="en-US" altLang="ja-JP" sz="10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&gt;</a:t>
            </a:r>
            <a:r>
              <a:rPr kumimoji="1" lang="ja-JP" altLang="en-US" sz="11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　</a:t>
            </a:r>
            <a:r>
              <a:rPr kumimoji="1" lang="ja-JP" altLang="en-US" sz="11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　　　　　　　　　　　　　　　　　　　　　　　　　　　　　</a:t>
            </a:r>
            <a:r>
              <a:rPr lang="en-US" altLang="ja-JP" sz="100" i="1" u="sng" dirty="0">
                <a:solidFill>
                  <a:schemeClr val="bg1"/>
                </a:solidFill>
                <a:latin typeface="Century"/>
                <a:cs typeface="Century"/>
              </a:rPr>
              <a:t>.</a:t>
            </a:r>
          </a:p>
          <a:p>
            <a:pPr marL="17018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修練指導者の署名をコピーして別日程の証明書に使い回す行為は認められません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</p:txBody>
      </p:sp>
      <p:sp>
        <p:nvSpPr>
          <p:cNvPr id="13" name="officeArt object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39665" y="405418"/>
            <a:ext cx="5178669" cy="299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35169" tIns="35169" rIns="35169" bIns="35169" numCol="1" anchor="t">
            <a:noAutofit/>
          </a:bodyPr>
          <a:lstStyle/>
          <a:p>
            <a:pPr algn="ctr"/>
            <a:r>
              <a:rPr lang="ja-JP" altLang="en-US" sz="1315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Trajan Pro" charset="0"/>
              </a:rPr>
              <a:t>　主催団体名／企画名</a:t>
            </a:r>
            <a:endParaRPr lang="en-US" sz="1315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Trajan Pro" charset="0"/>
            </a:endParaRPr>
          </a:p>
        </p:txBody>
      </p:sp>
      <p:sp>
        <p:nvSpPr>
          <p:cNvPr id="3" name="正方形/長方形 2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05591" y="1299756"/>
            <a:ext cx="6446814" cy="319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下記のものが</a:t>
            </a:r>
            <a:r>
              <a: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《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係数</a:t>
            </a:r>
            <a:r>
              <a: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×1.5》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に該当するトレーニングを修了したことを証明する</a:t>
            </a:r>
            <a:endParaRPr lang="en-US" altLang="ja-JP" sz="1100" dirty="0">
              <a:solidFill>
                <a:srgbClr val="000000"/>
              </a:solidFill>
              <a:latin typeface="Meiryo UI" panose="020B0604030504040204" pitchFamily="50" charset="-128"/>
              <a:ea typeface="AGENDA人名P正楷書体L1" panose="03000600000000000000"/>
              <a:cs typeface="Century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665BE87-635A-79CF-1FEE-E9286A6E77E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51000" y="3103261"/>
            <a:ext cx="6156000" cy="4979812"/>
          </a:xfrm>
          <a:prstGeom prst="rect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72000" bIns="3600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endParaRPr lang="en-US" altLang="ja-JP" sz="700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ja-JP" altLang="en-US" sz="16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方法　</a:t>
            </a:r>
            <a:r>
              <a:rPr lang="ja-JP" altLang="en-US" sz="9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実施したものに✓マークを入れること</a:t>
            </a:r>
            <a:endParaRPr lang="en-US" altLang="ja-JP" sz="1600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pPr marL="269875" lvl="1">
              <a:lnSpc>
                <a:spcPct val="150000"/>
              </a:lnSpc>
              <a:buSzPct val="85000"/>
            </a:pPr>
            <a:r>
              <a:rPr lang="en-US" altLang="ja-JP" sz="1200" b="1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□</a:t>
            </a:r>
            <a:r>
              <a:rPr lang="ja-JP" altLang="en-US" sz="1200" b="1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　</a:t>
            </a:r>
            <a:r>
              <a:rPr lang="ja-JP" altLang="en-US" sz="12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摘出・ </a:t>
            </a:r>
            <a:r>
              <a:rPr lang="en-US" altLang="ja-JP" sz="12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3D</a:t>
            </a:r>
            <a:r>
              <a:rPr lang="ja-JP" altLang="en-US" sz="12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プリント臓器：</a:t>
            </a:r>
            <a:r>
              <a:rPr lang="ja-JP" altLang="en-US" sz="105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ブタ心、その他　　　　　　　　　　　　　</a:t>
            </a:r>
            <a:endParaRPr lang="en-US" altLang="ja-JP" sz="1050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pPr marL="269875" lvl="1">
              <a:lnSpc>
                <a:spcPct val="150000"/>
              </a:lnSpc>
              <a:buSzPct val="85000"/>
            </a:pPr>
            <a:r>
              <a:rPr lang="en-US" altLang="ja-JP" sz="1200" b="1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□</a:t>
            </a:r>
            <a:r>
              <a:rPr lang="ja-JP" altLang="en-US" sz="1200" b="1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　</a:t>
            </a:r>
            <a:r>
              <a:rPr lang="ja-JP" altLang="en-US" sz="12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シミュレーター：</a:t>
            </a:r>
            <a:r>
              <a:rPr lang="ja-JP" altLang="en-US" sz="105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名称　　　　　　　　　</a:t>
            </a:r>
            <a:endParaRPr lang="en-US" altLang="ja-JP" sz="1050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pPr marL="285750" indent="-285750">
              <a:lnSpc>
                <a:spcPct val="150000"/>
              </a:lnSpc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ja-JP" altLang="en-US" sz="16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座学内容　</a:t>
            </a:r>
            <a:r>
              <a:rPr lang="ja-JP" altLang="en-US" sz="9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実技に関連した内容であること、トレーニング経験時間としては計上しないこと</a:t>
            </a:r>
            <a:endParaRPr lang="en-US" altLang="ja-JP" sz="1400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pPr marL="628650" lvl="1" indent="-271463">
              <a:lnSpc>
                <a:spcPct val="150000"/>
              </a:lnSpc>
              <a:buSzPct val="85000"/>
              <a:buFont typeface="Wingdings" panose="05000000000000000000" pitchFamily="2" charset="2"/>
              <a:buChar char="n"/>
            </a:pPr>
            <a:r>
              <a:rPr lang="en-US" altLang="ja-JP" sz="1200" u="sng" dirty="0">
                <a:solidFill>
                  <a:srgbClr val="000000"/>
                </a:solidFill>
                <a:ea typeface="AGENDA人名P正楷書体L1" panose="03000600000000000000" pitchFamily="66" charset="-128"/>
              </a:rPr>
              <a:t> </a:t>
            </a:r>
          </a:p>
          <a:p>
            <a:pPr marL="285750" indent="-285750">
              <a:lnSpc>
                <a:spcPct val="150000"/>
              </a:lnSpc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ja-JP" altLang="en-US" sz="16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実技内容　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時間は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30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分（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0.5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時間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=0.5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単位）を最小とすること</a:t>
            </a:r>
            <a:endParaRPr lang="en-US" altLang="ja-JP" sz="1600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pPr marL="628650" lvl="1" indent="-271463">
              <a:lnSpc>
                <a:spcPct val="150000"/>
              </a:lnSpc>
              <a:buSzPct val="85000"/>
              <a:buFont typeface="Wingdings" panose="05000000000000000000" pitchFamily="2" charset="2"/>
              <a:buChar char="n"/>
            </a:pPr>
            <a:r>
              <a:rPr lang="en-US" altLang="ja-JP" sz="1200" u="sng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              </a:t>
            </a:r>
            <a:endParaRPr lang="en-US" altLang="ja-JP" sz="1200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pPr marL="628650" lvl="1" indent="-271463">
              <a:lnSpc>
                <a:spcPct val="150000"/>
              </a:lnSpc>
              <a:buSzPct val="85000"/>
              <a:buFont typeface="Wingdings" panose="05000000000000000000" pitchFamily="2" charset="2"/>
              <a:buChar char="n"/>
            </a:pPr>
            <a:r>
              <a:rPr lang="en-US" altLang="ja-JP" sz="12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 </a:t>
            </a:r>
            <a:endParaRPr lang="en-US" altLang="ja-JP" sz="1100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pPr marL="628650" lvl="1" indent="-271463">
              <a:lnSpc>
                <a:spcPct val="150000"/>
              </a:lnSpc>
              <a:buSzPct val="85000"/>
              <a:buFont typeface="Wingdings" panose="05000000000000000000" pitchFamily="2" charset="2"/>
              <a:buChar char="n"/>
            </a:pPr>
            <a:r>
              <a:rPr lang="en-US" altLang="ja-JP" sz="1200" u="sng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 </a:t>
            </a:r>
            <a:r>
              <a:rPr lang="ja-JP" altLang="en-US" sz="1200" u="sng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　　</a:t>
            </a:r>
            <a:r>
              <a:rPr lang="en-US" altLang="ja-JP" sz="1200" u="sng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                                                                     </a:t>
            </a:r>
            <a:endParaRPr lang="en-US" altLang="ja-JP" sz="1200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pPr marL="628650" lvl="1" indent="-271463">
              <a:lnSpc>
                <a:spcPct val="150000"/>
              </a:lnSpc>
              <a:buSzPct val="85000"/>
              <a:buFont typeface="Wingdings" panose="05000000000000000000" pitchFamily="2" charset="2"/>
              <a:buChar char="n"/>
            </a:pPr>
            <a:r>
              <a:rPr lang="en-US" altLang="ja-JP" sz="1200" u="sng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 </a:t>
            </a:r>
            <a:r>
              <a:rPr lang="ja-JP" altLang="en-US" sz="1200" u="sng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　　</a:t>
            </a:r>
            <a:r>
              <a:rPr lang="en-US" altLang="ja-JP" sz="1200" u="sng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                                                                     </a:t>
            </a:r>
          </a:p>
          <a:p>
            <a:pPr marL="357187" lvl="1">
              <a:lnSpc>
                <a:spcPct val="150000"/>
              </a:lnSpc>
              <a:buSzPct val="85000"/>
            </a:pPr>
            <a:endParaRPr lang="en-US" altLang="ja-JP" sz="1200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endParaRPr lang="en-US" altLang="ja-JP" sz="900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endParaRPr lang="en-US" altLang="ja-JP" sz="900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pPr marL="266700" lvl="1" indent="-95250">
              <a:buSzPct val="80000"/>
              <a:buFont typeface="Arial" panose="020B0604020202020204" pitchFamily="34" charset="0"/>
              <a:buChar char="•"/>
            </a:pPr>
            <a:endParaRPr lang="en-US" altLang="ja-JP" sz="800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pPr marL="266700" lvl="1" indent="-95250">
              <a:buSzPct val="80000"/>
              <a:buFont typeface="Arial" panose="020B0604020202020204" pitchFamily="34" charset="0"/>
              <a:buChar char="•"/>
            </a:pPr>
            <a:r>
              <a:rPr lang="ja-JP" altLang="en-US" sz="8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実時間で</a:t>
            </a:r>
            <a:r>
              <a:rPr lang="en-US" altLang="ja-JP" sz="8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0.5</a:t>
            </a:r>
            <a:r>
              <a:rPr lang="ja-JP" altLang="en-US" sz="8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時間に満たない時間数は切り捨てて記載のうえ、切り捨て後の時間数（</a:t>
            </a:r>
            <a:r>
              <a:rPr lang="en-US" altLang="ja-JP" sz="8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0.5</a:t>
            </a:r>
            <a:r>
              <a:rPr lang="ja-JP" altLang="en-US" sz="8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時間の倍数）に係数をかけること、　　また</a:t>
            </a:r>
            <a:r>
              <a:rPr lang="en-US" altLang="ja-JP" sz="8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0.5</a:t>
            </a:r>
            <a:r>
              <a:rPr lang="ja-JP" altLang="en-US" sz="8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単位未満は切り捨てること</a:t>
            </a:r>
            <a:endParaRPr lang="en-US" altLang="ja-JP" sz="800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pPr marL="266700" lvl="1" indent="-95250">
              <a:buSzPct val="80000"/>
              <a:buFont typeface="Arial" panose="020B0604020202020204" pitchFamily="34" charset="0"/>
              <a:buChar char="•"/>
            </a:pPr>
            <a:r>
              <a:rPr lang="ja-JP" altLang="en-US" sz="800" dirty="0">
                <a:solidFill>
                  <a:srgbClr val="000000"/>
                </a:solidFill>
                <a:ea typeface="AGENDA人名P正楷書体L1" panose="03000600000000000000" pitchFamily="66" charset="-128"/>
              </a:rPr>
              <a:t>実技に関する座学を必須とし、摘出・</a:t>
            </a:r>
            <a:r>
              <a:rPr lang="en-US" altLang="ja-JP" sz="800" dirty="0">
                <a:solidFill>
                  <a:srgbClr val="000000"/>
                </a:solidFill>
                <a:ea typeface="AGENDA人名P正楷書体L1" panose="03000600000000000000" pitchFamily="66" charset="-128"/>
              </a:rPr>
              <a:t>3D</a:t>
            </a:r>
            <a:r>
              <a:rPr lang="ja-JP" altLang="en-US" sz="800" dirty="0">
                <a:solidFill>
                  <a:srgbClr val="000000"/>
                </a:solidFill>
                <a:ea typeface="AGENDA人名P正楷書体L1" panose="03000600000000000000" pitchFamily="66" charset="-128"/>
              </a:rPr>
              <a:t>プリント臓器やシミュレーターを用いた場合で、かつ関係</a:t>
            </a:r>
            <a:r>
              <a:rPr lang="en-US" altLang="ja-JP" sz="800" dirty="0">
                <a:solidFill>
                  <a:srgbClr val="000000"/>
                </a:solidFill>
                <a:ea typeface="AGENDA人名P正楷書体L1" panose="03000600000000000000" pitchFamily="66" charset="-128"/>
              </a:rPr>
              <a:t>3</a:t>
            </a:r>
            <a:r>
              <a:rPr lang="ja-JP" altLang="en-US" sz="800" dirty="0">
                <a:solidFill>
                  <a:srgbClr val="000000"/>
                </a:solidFill>
                <a:ea typeface="AGENDA人名P正楷書体L1" panose="03000600000000000000" pitchFamily="66" charset="-128"/>
              </a:rPr>
              <a:t>学会が公式に関与し　　ていない企画の場合にはｘ</a:t>
            </a:r>
            <a:r>
              <a:rPr lang="en-US" altLang="ja-JP" sz="800" dirty="0">
                <a:solidFill>
                  <a:srgbClr val="000000"/>
                </a:solidFill>
                <a:ea typeface="AGENDA人名P正楷書体L1" panose="03000600000000000000" pitchFamily="66" charset="-128"/>
              </a:rPr>
              <a:t>1.5</a:t>
            </a:r>
            <a:r>
              <a:rPr lang="ja-JP" altLang="en-US" sz="800" dirty="0">
                <a:solidFill>
                  <a:srgbClr val="000000"/>
                </a:solidFill>
                <a:ea typeface="AGENDA人名P正楷書体L1" panose="03000600000000000000" pitchFamily="66" charset="-128"/>
              </a:rPr>
              <a:t>の係数を適用できる</a:t>
            </a:r>
            <a:endParaRPr lang="en-US" altLang="ja-JP" sz="800" dirty="0">
              <a:solidFill>
                <a:srgbClr val="000000"/>
              </a:solidFill>
              <a:ea typeface="AGENDA人名P正楷書体L1" panose="03000600000000000000" pitchFamily="66" charset="-128"/>
            </a:endParaRPr>
          </a:p>
          <a:p>
            <a:pPr marL="266700" lvl="1" indent="-95250">
              <a:lnSpc>
                <a:spcPts val="600"/>
              </a:lnSpc>
              <a:buSzPct val="80000"/>
              <a:buFont typeface="Arial" panose="020B0604020202020204" pitchFamily="34" charset="0"/>
              <a:buChar char="•"/>
            </a:pPr>
            <a:endParaRPr lang="en-US" altLang="ja-JP" sz="800" dirty="0">
              <a:solidFill>
                <a:srgbClr val="000000"/>
              </a:solidFill>
              <a:ea typeface="AGENDA人名P正楷書体L1" panose="03000600000000000000" pitchFamily="66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68039B8-E92B-EC6A-0D88-5D5D2D1836C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916832" y="272480"/>
            <a:ext cx="504056" cy="46255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</a:rPr>
              <a:t>団体ロゴ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5FC3748-D06D-A054-4513-E48E5A82196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13320" y="6990145"/>
            <a:ext cx="5796000" cy="24622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</a:schemeClr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marR="0" lvl="0" algn="ctr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実技時間　計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 </a:t>
            </a:r>
            <a:r>
              <a:rPr kumimoji="1" lang="ja-JP" altLang="en-US" sz="14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　 　</a:t>
            </a:r>
            <a:r>
              <a:rPr kumimoji="1" lang="ja-JP" altLang="en-US" sz="1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 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時間　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×</a:t>
            </a:r>
            <a:r>
              <a:rPr lang="en-US" altLang="ja-JP" sz="12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1.5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  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　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=  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　</a:t>
            </a:r>
            <a:r>
              <a:rPr kumimoji="1" lang="ja-JP" alt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　 　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 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単位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20641043-6205-32F4-3743-38EF214E11C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060848" y="1735154"/>
            <a:ext cx="631119" cy="481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氏名</a:t>
            </a:r>
            <a:endParaRPr lang="en-US" altLang="ja-JP" sz="100" u="sng" dirty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AGENDA人名P正楷書体L1" panose="03000600000000000000"/>
              <a:cs typeface="Century"/>
            </a:endParaRPr>
          </a:p>
          <a:p>
            <a:pPr algn="ctr">
              <a:lnSpc>
                <a:spcPct val="150000"/>
              </a:lnSpc>
            </a:pPr>
            <a:endParaRPr lang="en-US" altLang="ja-JP" sz="100" i="1" u="sng" dirty="0">
              <a:latin typeface="Meiryo UI" panose="020B0604030504040204" pitchFamily="50" charset="-128"/>
              <a:ea typeface="AGENDA人名P正楷書体L1" panose="03000600000000000000"/>
              <a:cs typeface="Century"/>
            </a:endParaRP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3BD3FF84-6B6B-92EB-4AAB-F21912D230F9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2564904" y="2094397"/>
            <a:ext cx="23762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22D470C8-0ACC-457E-C32F-0F4CEF99CF31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2060848" y="2504728"/>
            <a:ext cx="345638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2A9BB4C-5641-8DFF-31A7-F70FE65F37B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268760" y="2213368"/>
            <a:ext cx="864096" cy="435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ja-JP" altLang="en-US" sz="1050" dirty="0"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所属勤務先</a:t>
            </a:r>
            <a:endParaRPr kumimoji="1" lang="en-US" altLang="ja-JP" sz="1000" b="0" u="none" strike="noStrike" kern="1200" cap="none" spc="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AGENDA人名P正楷書体L1" panose="03000600000000000000"/>
              <a:cs typeface="Century"/>
            </a:endParaRPr>
          </a:p>
          <a:p>
            <a:pPr algn="ctr">
              <a:lnSpc>
                <a:spcPct val="150000"/>
              </a:lnSpc>
            </a:pPr>
            <a:endParaRPr lang="en-US" altLang="ja-JP" sz="100" i="1" u="sng" dirty="0">
              <a:latin typeface="Meiryo UI" panose="020B0604030504040204" pitchFamily="50" charset="-128"/>
              <a:ea typeface="AGENDA人名P正楷書体L1" panose="03000600000000000000"/>
              <a:cs typeface="Century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28E38051-3EA1-6C7C-192A-50FACE64BE0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471310" y="3949854"/>
            <a:ext cx="376600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（　　　　　　　　　　　　　　　　　　　　　　　　　　　　　　　　　   　　　）</a:t>
            </a:r>
            <a:endParaRPr kumimoji="1" lang="ja-JP" altLang="en-US" sz="1050" dirty="0"/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5B9AAB59-06B8-E8E9-FA79-887F8CE02A00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2636912" y="4152350"/>
            <a:ext cx="3240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23FD397A-21F0-4426-2683-231E829D2C5A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1016732" y="5889104"/>
            <a:ext cx="34224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0999A8CE-C2C5-AD39-B4CB-136E3BD639F8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1016732" y="6153133"/>
            <a:ext cx="34224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5BD62AA8-8928-CE1F-E50C-C5CEF6F2B778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1016732" y="6417162"/>
            <a:ext cx="34224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E7E42C83-1D1B-A74B-C29F-3B17A8AA7E7F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1016732" y="6681192"/>
            <a:ext cx="34224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D5333B1A-2519-81EB-7A47-45E51BCA8FE7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1844824" y="9535076"/>
            <a:ext cx="129614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E5065E6F-9960-73C3-FA2F-7F6D1F052503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3717032" y="9535076"/>
            <a:ext cx="230130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F6473182-0851-B028-6CBF-B65BF72B8A7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82586" y="9345488"/>
            <a:ext cx="1334246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05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修練指導者</a:t>
            </a:r>
            <a:r>
              <a:rPr kumimoji="1" lang="en-US" altLang="ja-JP" sz="105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&lt;</a:t>
            </a:r>
            <a:r>
              <a:rPr kumimoji="1" lang="ja-JP" altLang="en-US" sz="105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記名</a:t>
            </a:r>
            <a:r>
              <a:rPr kumimoji="1" lang="en-US" altLang="ja-JP" sz="105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&gt;</a:t>
            </a:r>
            <a:r>
              <a:rPr kumimoji="1" lang="ja-JP" altLang="en-US" sz="105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　　　　　　</a:t>
            </a:r>
            <a:endParaRPr lang="ja-JP" altLang="en-US" sz="1050" dirty="0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5FDB800A-D32F-1F55-B5B8-173483BD54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193925" y="9249881"/>
            <a:ext cx="6671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5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同</a:t>
            </a:r>
            <a:r>
              <a:rPr kumimoji="1" lang="ja-JP" altLang="en-US" sz="1050" b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所属　　　　　　　　　　　　　　</a:t>
            </a:r>
            <a:r>
              <a:rPr kumimoji="1" lang="ja-JP" altLang="en-US" sz="1800" b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 </a:t>
            </a:r>
            <a:endParaRPr lang="ja-JP" altLang="en-US" dirty="0"/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BF269EC8-DB76-61C3-A9C3-D87E95EFDEB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6729" y="4857856"/>
            <a:ext cx="3422479" cy="25391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100" dirty="0">
                <a:ea typeface="AGENDA人名P正楷書体L1" panose="03000600000000000000"/>
              </a:rPr>
              <a:t>　</a:t>
            </a:r>
          </a:p>
        </p:txBody>
      </p:sp>
      <p:cxnSp>
        <p:nvCxnSpPr>
          <p:cNvPr id="84" name="直線コネクタ 83">
            <a:extLst>
              <a:ext uri="{FF2B5EF4-FFF2-40B4-BE49-F238E27FC236}">
                <a16:creationId xmlns:a16="http://schemas.microsoft.com/office/drawing/2014/main" id="{F8284256-79CA-2C9A-67EC-06306D8535D8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1016732" y="5080010"/>
            <a:ext cx="342247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7D019098-7B15-F12A-BACD-EE1959FB75C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555378" y="1813535"/>
            <a:ext cx="2376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ea typeface="AGENDA人名P正楷書体L1" panose="03000600000000000000"/>
              </a:rPr>
              <a:t>　</a:t>
            </a:r>
            <a:endParaRPr kumimoji="1" lang="ja-JP" altLang="en-US" sz="1600" dirty="0">
              <a:ea typeface="AGENDA人名P正楷書体L1" panose="03000600000000000000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69DD25A0-2D82-E192-ECB2-F1BC5AFA375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895692" y="3663631"/>
            <a:ext cx="1512168" cy="253916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ja-JP" sz="1050" dirty="0">
                <a:ea typeface="AGENDA人名P正楷書体L1" panose="03000600000000000000"/>
              </a:rPr>
              <a:t> </a:t>
            </a:r>
            <a:endParaRPr kumimoji="1" lang="ja-JP" altLang="en-US" sz="1050" dirty="0">
              <a:ea typeface="AGENDA人名P正楷書体L1" panose="03000600000000000000"/>
            </a:endParaRP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427A2489-4EB6-23AB-CD17-33618106172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638867" y="3959967"/>
            <a:ext cx="3276000" cy="25391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kumimoji="1" lang="ja-JP" altLang="en-US" sz="1100" dirty="0">
              <a:ea typeface="AGENDA人名P正楷書体L1" panose="03000600000000000000"/>
            </a:endParaRP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A80A7295-B638-79E6-0760-B262380F74D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99389" y="5682064"/>
            <a:ext cx="3422479" cy="25391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kumimoji="1" lang="ja-JP" altLang="en-US" sz="1100" dirty="0">
              <a:ea typeface="AGENDA人名P正楷書体L1" panose="03000600000000000000"/>
            </a:endParaRP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5709FF93-E37F-0FBB-5969-874F7A9DAB5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99389" y="6205524"/>
            <a:ext cx="3422479" cy="25391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100" dirty="0">
                <a:ea typeface="AGENDA人名P正楷書体L1" panose="03000600000000000000"/>
              </a:rPr>
              <a:t>　</a:t>
            </a: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F107F18E-4F33-6871-04C7-EF5A80B6257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6728" y="5934759"/>
            <a:ext cx="3422479" cy="25391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100" dirty="0">
                <a:ea typeface="AGENDA人名P正楷書体L1" panose="03000600000000000000"/>
              </a:rPr>
              <a:t>　</a:t>
            </a:r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87BAD76D-F94E-C806-A219-8ACFA8FE0FE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99389" y="6484756"/>
            <a:ext cx="3422479" cy="25391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100" dirty="0">
                <a:ea typeface="AGENDA人名P正楷書体L1" panose="03000600000000000000"/>
              </a:rPr>
              <a:t>　</a:t>
            </a: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2B5A3704-9774-3016-0A62-870A7099CD8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844824" y="9346503"/>
            <a:ext cx="12961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050" dirty="0">
              <a:ea typeface="AGENDA人名P正楷書体L1" panose="03000600000000000000"/>
            </a:endParaRP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209BC21D-FDF8-D63D-D7A4-14C76452FCB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17032" y="9339910"/>
            <a:ext cx="2301302" cy="253916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kumimoji="1" lang="ja-JP" altLang="en-US" sz="1050" dirty="0">
              <a:ea typeface="AGENDA人名P正楷書体L1" panose="0300060000000000000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59D4C6C4-B2AA-CE1A-A5AC-C14FC4FC770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789040" y="2637527"/>
            <a:ext cx="504056" cy="299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000" b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場所</a:t>
            </a:r>
            <a:endParaRPr lang="en-US" altLang="ja-JP" sz="100" i="1" u="sng" dirty="0">
              <a:latin typeface="Meiryo UI" panose="020B0604030504040204" pitchFamily="50" charset="-128"/>
              <a:ea typeface="AGENDA人名P正楷書体L1" panose="03000600000000000000"/>
              <a:cs typeface="Century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D555D681-EDAE-32CA-8A31-4C57D3040A8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35107" y="2628550"/>
            <a:ext cx="1177669" cy="3082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000" dirty="0"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開催年月日</a:t>
            </a:r>
            <a:r>
              <a:rPr lang="en-US" altLang="ja-JP" sz="1000" dirty="0"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/</a:t>
            </a:r>
            <a:r>
              <a:rPr lang="ja-JP" altLang="en-US" sz="1000" dirty="0"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時間　　</a:t>
            </a:r>
            <a:r>
              <a:rPr lang="en-US" altLang="ja-JP" sz="1000" dirty="0"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 </a:t>
            </a:r>
            <a:r>
              <a:rPr lang="ja-JP" altLang="en-US" sz="1000" u="sng" dirty="0"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　　　　　　　</a:t>
            </a:r>
            <a:r>
              <a:rPr lang="en-US" altLang="ja-JP" sz="1000" u="sng" dirty="0"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     </a:t>
            </a:r>
            <a:endParaRPr lang="en-US" altLang="ja-JP" sz="100" i="1" u="sng" dirty="0">
              <a:latin typeface="Meiryo UI" panose="020B0604030504040204" pitchFamily="50" charset="-128"/>
              <a:ea typeface="AGENDA人名P正楷書体L1" panose="03000600000000000000"/>
              <a:cs typeface="Century"/>
            </a:endParaRPr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200954A3-EA6E-DFB9-A0BC-E382B2D118B1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1340768" y="2861281"/>
            <a:ext cx="242922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B9415C34-1CCE-F3F9-AA0D-A334F8F70373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4149080" y="2861281"/>
            <a:ext cx="230425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EF22A03-5DC6-86F2-365D-2CDB954812F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351320" y="2689014"/>
            <a:ext cx="242922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ea typeface="AGENDA人名P正楷書体L1" panose="03000600000000000000"/>
              </a:rPr>
              <a:t>　年　月　日　　</a:t>
            </a:r>
            <a:r>
              <a:rPr lang="en-US" altLang="ja-JP" sz="1050" dirty="0">
                <a:ea typeface="AGENDA人名P正楷書体L1" panose="03000600000000000000"/>
              </a:rPr>
              <a:t>00</a:t>
            </a:r>
            <a:r>
              <a:rPr lang="ja-JP" altLang="en-US" sz="1050" dirty="0">
                <a:ea typeface="AGENDA人名P正楷書体L1" panose="03000600000000000000"/>
              </a:rPr>
              <a:t>：</a:t>
            </a:r>
            <a:r>
              <a:rPr lang="en-US" altLang="ja-JP" sz="1050" dirty="0">
                <a:ea typeface="AGENDA人名P正楷書体L1" panose="03000600000000000000"/>
              </a:rPr>
              <a:t>00</a:t>
            </a:r>
            <a:r>
              <a:rPr lang="ja-JP" altLang="en-US" sz="1050" dirty="0">
                <a:ea typeface="AGENDA人名P正楷書体L1" panose="03000600000000000000"/>
              </a:rPr>
              <a:t>－ </a:t>
            </a:r>
            <a:r>
              <a:rPr lang="en-US" altLang="ja-JP" sz="1050" dirty="0">
                <a:ea typeface="AGENDA人名P正楷書体L1" panose="03000600000000000000"/>
              </a:rPr>
              <a:t>00</a:t>
            </a:r>
            <a:r>
              <a:rPr lang="ja-JP" altLang="en-US" sz="1050" dirty="0">
                <a:ea typeface="AGENDA人名P正楷書体L1" panose="03000600000000000000"/>
              </a:rPr>
              <a:t>：</a:t>
            </a:r>
            <a:r>
              <a:rPr lang="en-US" altLang="ja-JP" sz="1050" dirty="0">
                <a:ea typeface="AGENDA人名P正楷書体L1" panose="03000600000000000000"/>
              </a:rPr>
              <a:t>00</a:t>
            </a:r>
            <a:endParaRPr kumimoji="1" lang="ja-JP" altLang="en-US" sz="1050" dirty="0">
              <a:ea typeface="AGENDA人名P正楷書体L1" panose="0300060000000000000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F19645E-FB84-117A-84E7-FC9F6E26FBB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179424" y="2678779"/>
            <a:ext cx="23042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ea typeface="AGENDA人名P正楷書体L1" panose="03000600000000000000"/>
              </a:rPr>
              <a:t>　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6FD02F0-87C8-9BE7-10E7-8EF7DB4F90F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52019" y="3685825"/>
            <a:ext cx="237829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（　　　　　　　　　　　　　　　　  　　　　　　）</a:t>
            </a:r>
            <a:endParaRPr kumimoji="1" lang="ja-JP" altLang="en-US" sz="1050" dirty="0"/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D5EF9842-6D38-4BF4-6C1B-2A682CFA4F37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3897272" y="3872880"/>
            <a:ext cx="1980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000D590-A78D-A4BC-53A4-905B93BDED1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929391" y="3684385"/>
            <a:ext cx="1980000" cy="25391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kumimoji="1" lang="ja-JP" altLang="en-US" sz="1100" dirty="0">
              <a:ea typeface="AGENDA人名P正楷書体L1" panose="03000600000000000000"/>
            </a:endParaRPr>
          </a:p>
        </p:txBody>
      </p:sp>
      <p:sp>
        <p:nvSpPr>
          <p:cNvPr id="40" name="勤務先">
            <a:extLst>
              <a:ext uri="{FF2B5EF4-FFF2-40B4-BE49-F238E27FC236}">
                <a16:creationId xmlns:a16="http://schemas.microsoft.com/office/drawing/2014/main" id="{A995FD6C-01C2-0DDC-1E7E-5707949C49F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077405" y="2280806"/>
            <a:ext cx="3439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ea typeface="AGENDA人名P正楷書体L1" panose="03000600000000000000"/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1636465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1450</TotalTime>
  <Words>247</Words>
  <Application>Microsoft Office PowerPoint</Application>
  <PresentationFormat>A4 210 x 297 mm</PresentationFormat>
  <Paragraphs>42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AGENDA人名P正楷書体L1</vt:lpstr>
      <vt:lpstr>Meiryo UI</vt:lpstr>
      <vt:lpstr>Arial</vt:lpstr>
      <vt:lpstr>Book Antiqua</vt:lpstr>
      <vt:lpstr>Calibri</vt:lpstr>
      <vt:lpstr>Century</vt:lpstr>
      <vt:lpstr>Wingdings</vt:lpstr>
      <vt:lpstr>Office ​​テーマ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Mizuno</dc:creator>
  <cp:lastModifiedBy>jats_13</cp:lastModifiedBy>
  <cp:revision>92</cp:revision>
  <cp:lastPrinted>2015-05-22T14:33:03Z</cp:lastPrinted>
  <dcterms:created xsi:type="dcterms:W3CDTF">2015-05-13T12:33:07Z</dcterms:created>
  <dcterms:modified xsi:type="dcterms:W3CDTF">2024-05-31T09:02:39Z</dcterms:modified>
</cp:coreProperties>
</file>