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86622" autoAdjust="0"/>
  </p:normalViewPr>
  <p:slideViewPr>
    <p:cSldViewPr snapToGrid="0">
      <p:cViewPr varScale="1">
        <p:scale>
          <a:sx n="104" d="100"/>
          <a:sy n="104" d="100"/>
        </p:scale>
        <p:origin x="936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033C-728D-5345-B543-2D7F298BE46C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65D70-DB17-8241-8A0E-9907DA49E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CB980B7-9261-4CC5-8E48-04E5A4890A5E}" type="datetimeFigureOut">
              <a:rPr lang="ja-JP" altLang="en-US" smtClean="0"/>
              <a:pPr/>
              <a:t>2024/10/22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39EF444-F333-4F6B-9AED-9FFB265FEC0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967FB22-CF3B-9987-D9D5-63579592948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2" y="50591"/>
            <a:ext cx="672861" cy="66264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88883A-C7C7-C179-9C16-61BDFDD06E31}"/>
              </a:ext>
            </a:extLst>
          </p:cNvPr>
          <p:cNvSpPr txBox="1"/>
          <p:nvPr userDrawn="1"/>
        </p:nvSpPr>
        <p:spPr>
          <a:xfrm>
            <a:off x="630524" y="92778"/>
            <a:ext cx="2244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心臓血管外科専門医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認定機構</a:t>
            </a:r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F0CFF5-A9FE-1750-B31E-0246D76CA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kumimoji="1" lang="en-US" altLang="ja-JP" sz="4800" dirty="0"/>
              <a:t>NCD/JCVSD</a:t>
            </a:r>
            <a:r>
              <a:rPr kumimoji="1" lang="ja-JP" altLang="en-US" sz="4800" dirty="0"/>
              <a:t>入力</a:t>
            </a:r>
            <a:br>
              <a:rPr kumimoji="1" lang="en-US" altLang="ja-JP" sz="4800" dirty="0"/>
            </a:br>
            <a:r>
              <a:rPr kumimoji="1" lang="ja-JP" altLang="en-US" sz="4400" dirty="0"/>
              <a:t>注意点と変更点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CBB82A-6ACF-ACD5-74DF-56EF8DA3E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5745"/>
            <a:ext cx="9144000" cy="1329891"/>
          </a:xfrm>
        </p:spPr>
        <p:txBody>
          <a:bodyPr>
            <a:noAutofit/>
          </a:bodyPr>
          <a:lstStyle/>
          <a:p>
            <a:r>
              <a:rPr lang="ja-JP" altLang="en-US" sz="3000" dirty="0"/>
              <a:t>心臓血管外科専門医認定機構　</a:t>
            </a:r>
            <a:r>
              <a:rPr kumimoji="1" lang="ja-JP" altLang="en-US" sz="3000" dirty="0"/>
              <a:t>椎谷紀彦、岡田健次</a:t>
            </a:r>
            <a:endParaRPr kumimoji="1" lang="en-US" altLang="ja-JP" sz="3000" dirty="0"/>
          </a:p>
          <a:p>
            <a:r>
              <a:rPr lang="en-US" altLang="ja-JP" sz="3000" dirty="0"/>
              <a:t>JCVSD</a:t>
            </a:r>
            <a:r>
              <a:rPr lang="ja-JP" altLang="en-US" sz="3000" dirty="0"/>
              <a:t>　</a:t>
            </a:r>
            <a:r>
              <a:rPr kumimoji="1" lang="ja-JP" altLang="en-US" sz="3000" dirty="0"/>
              <a:t>本村　昇</a:t>
            </a:r>
          </a:p>
        </p:txBody>
      </p:sp>
    </p:spTree>
    <p:extLst>
      <p:ext uri="{BB962C8B-B14F-4D97-AF65-F5344CB8AC3E}">
        <p14:creationId xmlns:p14="http://schemas.microsoft.com/office/powerpoint/2010/main" val="307454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C70E6-6983-0257-98DE-754AD8DB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専門医申請の症例数カウント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FAA50C-FE4E-B814-8445-2FA9BE134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ja-JP" altLang="en-US" dirty="0"/>
              <a:t>外科専門医申請術式≠心臓血管外科専門医申請術式</a:t>
            </a:r>
            <a:endParaRPr lang="en-US" altLang="ja-JP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例）胸骨正中切開は外科では使えても、心臓血管外科には使えない</a:t>
            </a:r>
            <a:endParaRPr lang="en-US" altLang="ja-JP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ja-JP" alt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dirty="0"/>
              <a:t>NCD</a:t>
            </a:r>
            <a:r>
              <a:rPr lang="ja-JP" altLang="en-US" dirty="0"/>
              <a:t>のコーディング≠</a:t>
            </a:r>
            <a:r>
              <a:rPr lang="en-US" altLang="ja-JP" dirty="0"/>
              <a:t>JCVSD</a:t>
            </a:r>
            <a:r>
              <a:rPr lang="ja-JP" altLang="en-US" dirty="0"/>
              <a:t>の手術点数表</a:t>
            </a:r>
            <a:endParaRPr lang="en-US" altLang="ja-JP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kumimoji="1" lang="ja-JP" altLang="en-US" dirty="0"/>
              <a:t>コンバーターで変換している</a:t>
            </a:r>
            <a:r>
              <a:rPr kumimoji="1" lang="ja-JP" altLang="en-US" dirty="0">
                <a:solidFill>
                  <a:schemeClr val="accent1"/>
                </a:solidFill>
              </a:rPr>
              <a:t>（完璧ではない）</a:t>
            </a:r>
            <a:endParaRPr kumimoji="1" lang="en-US" altLang="ja-JP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7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0224B-3063-D8FE-37F2-DA1E8647A0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E01ED-3441-D134-35EF-E8A8A2F9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専門医申請の症例数カウント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95602-5105-B511-2758-67C863FBA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ja-JP" altLang="en-US" dirty="0"/>
              <a:t>１症例１術者の原則</a:t>
            </a:r>
            <a:endParaRPr kumimoji="1" lang="en-US" altLang="ja-JP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kumimoji="1" lang="ja-JP" altLang="en-US" dirty="0"/>
              <a:t>１名の患者さんに同時に複数の術式を行った場合、</a:t>
            </a:r>
            <a:r>
              <a:rPr lang="en-US" altLang="ja-JP" dirty="0"/>
              <a:t>A</a:t>
            </a:r>
            <a:r>
              <a:rPr lang="ja-JP" altLang="en-US" dirty="0"/>
              <a:t>術式に</a:t>
            </a:r>
            <a:r>
              <a:rPr lang="en-US" altLang="ja-JP" dirty="0"/>
              <a:t>a</a:t>
            </a:r>
            <a:r>
              <a:rPr lang="ja-JP" altLang="en-US" dirty="0"/>
              <a:t>医師が術者登録されたら、</a:t>
            </a:r>
            <a:r>
              <a:rPr lang="en-US" altLang="ja-JP" dirty="0"/>
              <a:t>B</a:t>
            </a:r>
            <a:r>
              <a:rPr lang="ja-JP" altLang="en-US" dirty="0"/>
              <a:t>術式を担当した</a:t>
            </a:r>
            <a:r>
              <a:rPr lang="en-US" altLang="ja-JP" dirty="0"/>
              <a:t>b</a:t>
            </a:r>
            <a:r>
              <a:rPr lang="ja-JP" altLang="en-US" dirty="0"/>
              <a:t>医師は術者にはカウントできない</a:t>
            </a:r>
            <a:endParaRPr lang="en-US" altLang="ja-JP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例）</a:t>
            </a:r>
            <a:r>
              <a:rPr lang="en-US" altLang="ja-JP" dirty="0"/>
              <a:t>AVR</a:t>
            </a:r>
            <a:r>
              <a:rPr lang="ja-JP" altLang="en-US" dirty="0"/>
              <a:t>（専攻医執刀）</a:t>
            </a:r>
            <a:r>
              <a:rPr lang="en-US" altLang="ja-JP" dirty="0"/>
              <a:t>+</a:t>
            </a:r>
            <a:r>
              <a:rPr lang="ja-JP" altLang="en-US" dirty="0"/>
              <a:t>全弓部置換（上級医執刀）</a:t>
            </a:r>
            <a:endParaRPr lang="en-US" altLang="ja-JP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dirty="0"/>
              <a:t>例）</a:t>
            </a:r>
            <a:r>
              <a:rPr lang="en-US" altLang="ja-JP" dirty="0"/>
              <a:t>C-S</a:t>
            </a:r>
            <a:r>
              <a:rPr lang="ja-JP" altLang="en-US" dirty="0"/>
              <a:t>バイパス（上級医執刀）＋</a:t>
            </a:r>
            <a:r>
              <a:rPr lang="en-US" altLang="ja-JP" dirty="0"/>
              <a:t>TEVAR</a:t>
            </a:r>
            <a:r>
              <a:rPr lang="ja-JP" altLang="en-US" dirty="0"/>
              <a:t>（専攻医執刀）</a:t>
            </a:r>
            <a:endParaRPr lang="en-US" altLang="ja-JP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ja-JP" altLang="en-US" dirty="0"/>
              <a:t>いずれも専攻医または上級医のいずれか１名が、担当した術式の術者となる</a:t>
            </a:r>
            <a:endParaRPr lang="en-US" altLang="ja-JP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altLang="ja-JP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ja-JP" altLang="en-US" dirty="0">
                <a:solidFill>
                  <a:schemeClr val="accent1"/>
                </a:solidFill>
              </a:rPr>
              <a:t>グラフト採取をクレジットにする場合、</a:t>
            </a:r>
            <a:r>
              <a:rPr lang="en-US" altLang="ja-JP" dirty="0">
                <a:solidFill>
                  <a:schemeClr val="accent1"/>
                </a:solidFill>
              </a:rPr>
              <a:t>NCD</a:t>
            </a:r>
            <a:r>
              <a:rPr lang="ja-JP" altLang="en-US" dirty="0">
                <a:solidFill>
                  <a:schemeClr val="accent1"/>
                </a:solidFill>
              </a:rPr>
              <a:t>出力ではなく、紙ベースで申請</a:t>
            </a:r>
            <a:endParaRPr lang="en-US" altLang="ja-JP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5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53AEA-1FB8-0238-EC32-AAC851CD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NCD/JCVSD</a:t>
            </a:r>
            <a:r>
              <a:rPr kumimoji="1" lang="ja-JP" altLang="en-US" dirty="0"/>
              <a:t>入力・出力の現状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F3C12F-3C5E-4836-DA4D-2308E035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１症例に複数術式登録可能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学会集計のため不可避</a:t>
            </a:r>
            <a:endParaRPr kumimoji="1" lang="en-US" altLang="ja-JP" dirty="0"/>
          </a:p>
          <a:p>
            <a:pPr lvl="1"/>
            <a:r>
              <a:rPr kumimoji="1" lang="ja-JP" altLang="en-US" dirty="0">
                <a:solidFill>
                  <a:schemeClr val="accent1"/>
                </a:solidFill>
              </a:rPr>
              <a:t>小児心臓領域では、主たる術式を術式１に登録するが、成人並びに血管にはルールがない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marL="1828800" lvl="4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１術式毎に１術者登録可能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外科専門医申請との整合性のため不可避</a:t>
            </a:r>
            <a:endParaRPr lang="en-US" altLang="ja-JP" dirty="0"/>
          </a:p>
          <a:p>
            <a:pPr lvl="1"/>
            <a:r>
              <a:rPr kumimoji="1" lang="ja-JP" altLang="en-US" dirty="0"/>
              <a:t>その場合、専門医申請者が、①術者登録されている、②難易度が高いもの、が</a:t>
            </a:r>
            <a:r>
              <a:rPr kumimoji="1" lang="en-US" altLang="ja-JP" dirty="0"/>
              <a:t>NCD</a:t>
            </a:r>
            <a:r>
              <a:rPr kumimoji="1" lang="ja-JP" altLang="en-US" dirty="0"/>
              <a:t>出力されている（申請者は修正可能）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ランダム症例抽出の不整合の原因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62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1DA21-A6EE-1111-AF6C-8BFE550E3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EC87E-4FC1-6FEB-E096-B0774F02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NCD/JCVSD</a:t>
            </a:r>
            <a:r>
              <a:rPr kumimoji="1" lang="ja-JP" altLang="en-US" dirty="0"/>
              <a:t>入力・出力の変更点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9C3697-FBCE-EC9B-C8AD-2C803A1CC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１症例に複数術式登録可能</a:t>
            </a:r>
            <a:endParaRPr kumimoji="1" lang="en-US" altLang="ja-JP" dirty="0"/>
          </a:p>
          <a:p>
            <a:pPr marL="1828800" lvl="4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１術式毎に１術者登録可能</a:t>
            </a:r>
            <a:endParaRPr kumimoji="1" lang="en-US" altLang="ja-JP" dirty="0"/>
          </a:p>
          <a:p>
            <a:pPr lvl="1"/>
            <a:r>
              <a:rPr kumimoji="1" lang="ja-JP" altLang="en-US" dirty="0">
                <a:solidFill>
                  <a:srgbClr val="FF0000"/>
                </a:solidFill>
              </a:rPr>
              <a:t>専門医申請時は、術式１に記載された内容（術式・術者）が</a:t>
            </a:r>
            <a:r>
              <a:rPr kumimoji="1" lang="en-US" altLang="ja-JP" dirty="0">
                <a:solidFill>
                  <a:srgbClr val="FF0000"/>
                </a:solidFill>
              </a:rPr>
              <a:t>NCD</a:t>
            </a:r>
            <a:r>
              <a:rPr kumimoji="1" lang="ja-JP" altLang="en-US" dirty="0">
                <a:solidFill>
                  <a:srgbClr val="FF0000"/>
                </a:solidFill>
              </a:rPr>
              <a:t>出力される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/>
              <a:t>点数が足りない場合は申請者自身で「どの術式を使用するか」修正してください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470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341</Words>
  <Application>Microsoft Office PowerPoint</Application>
  <PresentationFormat>ワイド画面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游ゴシック</vt:lpstr>
      <vt:lpstr>Arial</vt:lpstr>
      <vt:lpstr>Office テーマ</vt:lpstr>
      <vt:lpstr>NCD/JCVSD入力 注意点と変更点</vt:lpstr>
      <vt:lpstr>専門医申請の症例数カウント</vt:lpstr>
      <vt:lpstr>専門医申請の症例数カウント</vt:lpstr>
      <vt:lpstr>NCD/JCVSD入力・出力の現状</vt:lpstr>
      <vt:lpstr>NCD/JCVSD入力・出力の変更点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206</cp:revision>
  <cp:lastPrinted>2020-10-08T03:16:45Z</cp:lastPrinted>
  <dcterms:created xsi:type="dcterms:W3CDTF">2020-08-04T07:49:58Z</dcterms:created>
  <dcterms:modified xsi:type="dcterms:W3CDTF">2024-10-22T01:01:28Z</dcterms:modified>
</cp:coreProperties>
</file>