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4" r:id="rId2"/>
    <p:sldId id="305" r:id="rId3"/>
    <p:sldId id="306" r:id="rId4"/>
    <p:sldId id="307" r:id="rId5"/>
    <p:sldId id="30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86622" autoAdjust="0"/>
  </p:normalViewPr>
  <p:slideViewPr>
    <p:cSldViewPr snapToGrid="0">
      <p:cViewPr varScale="1">
        <p:scale>
          <a:sx n="104" d="100"/>
          <a:sy n="104" d="100"/>
        </p:scale>
        <p:origin x="936" y="9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E033C-728D-5345-B543-2D7F298BE46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65D70-DB17-8241-8A0E-9907DA49E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72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4E5A92-B463-4934-BEB2-2381207B6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DBDAFAE-00F9-4353-BA9E-1BFA7FBAE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D2EB5E-6A45-45C3-831D-AB8F4AEA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12B78D-B146-4927-AB68-B1B782EC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C1B0A6-494F-40C1-BD56-6D73BDA4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B9389-97CB-467E-9CE5-9904D27C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508B45-07E7-41FD-80B0-3F1C28914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F1366-47C3-4E8A-9B3B-915BAE63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13312-616A-47EC-9684-8F63B7D4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07E6A7-F9EA-4C6F-BDB9-359C6AB2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C743A1-6C98-4FB6-9CAF-718219D8B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6B1537-2753-4FAF-B48E-AB90EE84A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E63F2B-D633-4B46-BAD5-8936828C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EDF6C8-6C63-4EE6-93DE-A1CE237A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7FCCFB-3D24-4282-8F02-69AFF53F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8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5854B-DE86-4CD9-A457-ED22383D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60C055-FA04-484A-8EC9-DD2AC930A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28D4C1-363C-4193-94F7-8C82E07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58879-0D81-421A-B83F-264C22A8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EF364D-1983-4A55-AFA6-4A98644D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2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AAAA0-ED9C-414A-B560-8E17AC680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CFF9B1-8601-4342-AF98-EE93706CE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374F4F-1DAD-4129-93F6-9CA5299A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13577A-5D91-477D-82F1-D209E174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CCFF0F-740F-4C1F-8105-9E8F87E2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3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4A5FB8-6B1A-43D3-8938-43F4E7DE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D5E861-77B0-43FC-97AB-F1AC06927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D291F8-3741-4B70-A83A-C1ED02779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E07F64-516D-4BA9-8E42-A1C9B7DC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CCC1BF-2E11-4BF1-A877-FE147540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C87D68-B6F0-402D-86A8-DB71F9AE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1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88CEE-FE55-4CA9-BEFC-21D8AFD3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08F98A-6C2D-4C0C-94C6-252DE5F34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0F2B6C-34A3-48C0-A897-7306FFA9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258C20-8B79-4E73-B759-C66934D83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F7BA5C-6D0A-445F-A07F-D9085E9FA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B22BCC6-07BF-468C-B6E1-A3C817DB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2C0138-DB49-424A-A930-191DF12C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5DD9F78-31FD-4C4C-8F24-A14337D0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4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DC09A5-561C-40FF-BDCB-C653C246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8AB771-949E-476B-BCEA-B41B3BD1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00703B-51AD-4FF1-B46A-496964E0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ECF89F-6D3E-4D9C-AA8B-FC8C6286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3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B54D41F-6412-41FD-8DED-08C8E967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012CA7-1508-429A-AC8E-094BC142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D4CCC6-9573-4DC9-9176-9B36A5F6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83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171AE2-1DF4-4869-8C26-41E90FA8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E78D95-5AD8-4E35-AB0F-E3FA01D4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FC6D8D-A2E2-41F2-B71B-99731F12B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3716C7-4C2A-428C-80F5-EABD9781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F363F7-16C9-4C0D-ADA7-ED46BBE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F4B2EC-14E4-4E44-8CFF-AE103D33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4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C283C9-601F-4A2E-8925-E56BEFB89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E57FBF-63D9-4E4F-93DD-660BE8EF3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03E0EF-3B95-4C2A-8C6B-A5B8D171A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1D9EA6-32B9-4EBB-8E5D-010BF9A6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05B1A0-2753-4D7D-A3A5-7503FC92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811461-C6DA-4518-AD1E-245ACA9D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01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974539-B9AD-431E-ABF8-956FB2C8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A586C8-1AE7-4D17-9C72-AAF6E2989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377941-E464-442C-A602-51DFBD99F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CB980B7-9261-4CC5-8E48-04E5A4890A5E}" type="datetimeFigureOut">
              <a:rPr lang="ja-JP" altLang="en-US" smtClean="0"/>
              <a:pPr/>
              <a:t>2024/10/22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F24AC-7A62-4EEB-BB52-44476578E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B8A04-D633-4BE4-A423-0EE863A2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39EF444-F333-4F6B-9AED-9FFB265FEC0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967FB22-CF3B-9987-D9D5-63579592948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2" y="50591"/>
            <a:ext cx="672861" cy="662642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88883A-C7C7-C179-9C16-61BDFDD06E31}"/>
              </a:ext>
            </a:extLst>
          </p:cNvPr>
          <p:cNvSpPr txBox="1"/>
          <p:nvPr userDrawn="1"/>
        </p:nvSpPr>
        <p:spPr>
          <a:xfrm>
            <a:off x="630524" y="92778"/>
            <a:ext cx="2244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心臓血管外科専門医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認定機構</a:t>
            </a:r>
          </a:p>
        </p:txBody>
      </p:sp>
    </p:spTree>
    <p:extLst>
      <p:ext uri="{BB962C8B-B14F-4D97-AF65-F5344CB8AC3E}">
        <p14:creationId xmlns:p14="http://schemas.microsoft.com/office/powerpoint/2010/main" val="287135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F0CFF5-A9FE-1750-B31E-0246D76CAB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kumimoji="1" lang="en-US" altLang="ja-JP" sz="4800" dirty="0"/>
              <a:t>NCD/JCVSD</a:t>
            </a:r>
            <a:r>
              <a:rPr kumimoji="1" lang="ja-JP" altLang="en-US" sz="4800" dirty="0"/>
              <a:t>入力</a:t>
            </a:r>
            <a:br>
              <a:rPr kumimoji="1" lang="en-US" altLang="ja-JP" sz="4800" dirty="0"/>
            </a:br>
            <a:r>
              <a:rPr kumimoji="1" lang="ja-JP" altLang="en-US" sz="4400" dirty="0"/>
              <a:t>注意点と変更点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2CBB82A-6ACF-ACD5-74DF-56EF8DA3E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05745"/>
            <a:ext cx="9144000" cy="1329891"/>
          </a:xfrm>
        </p:spPr>
        <p:txBody>
          <a:bodyPr>
            <a:noAutofit/>
          </a:bodyPr>
          <a:lstStyle/>
          <a:p>
            <a:r>
              <a:rPr lang="ja-JP" altLang="en-US" sz="3000" dirty="0"/>
              <a:t>心臓血管外科専門医認定機構　</a:t>
            </a:r>
            <a:r>
              <a:rPr kumimoji="1" lang="ja-JP" altLang="en-US" sz="3000" dirty="0"/>
              <a:t>椎谷紀彦、岡田健次</a:t>
            </a:r>
            <a:endParaRPr kumimoji="1" lang="en-US" altLang="ja-JP" sz="3000" dirty="0"/>
          </a:p>
          <a:p>
            <a:r>
              <a:rPr lang="en-US" altLang="ja-JP" sz="3000" dirty="0"/>
              <a:t>JCVSD</a:t>
            </a:r>
            <a:r>
              <a:rPr lang="ja-JP" altLang="en-US" sz="3000" dirty="0"/>
              <a:t>　</a:t>
            </a:r>
            <a:r>
              <a:rPr kumimoji="1" lang="ja-JP" altLang="en-US" sz="3000" dirty="0"/>
              <a:t>本村　昇</a:t>
            </a:r>
          </a:p>
        </p:txBody>
      </p:sp>
    </p:spTree>
    <p:extLst>
      <p:ext uri="{BB962C8B-B14F-4D97-AF65-F5344CB8AC3E}">
        <p14:creationId xmlns:p14="http://schemas.microsoft.com/office/powerpoint/2010/main" val="307454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6C70E6-6983-0257-98DE-754AD8DB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専門医申請の症例数カウント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FAA50C-FE4E-B814-8445-2FA9BE134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kumimoji="1" lang="ja-JP" altLang="en-US" dirty="0"/>
              <a:t>外科専門医申請術式≠心臓血管外科専門医申請術式</a:t>
            </a:r>
            <a:endParaRPr lang="en-US" altLang="ja-JP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例）胸骨正中切開は外科では使えても、心臓血管外科には使えない</a:t>
            </a:r>
            <a:endParaRPr lang="en-US" altLang="ja-JP" dirty="0"/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ja-JP" alt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dirty="0"/>
              <a:t>NCD</a:t>
            </a:r>
            <a:r>
              <a:rPr lang="ja-JP" altLang="en-US" dirty="0"/>
              <a:t>のコーディング≠</a:t>
            </a:r>
            <a:r>
              <a:rPr lang="en-US" altLang="ja-JP" dirty="0"/>
              <a:t>JCVSD</a:t>
            </a:r>
            <a:r>
              <a:rPr lang="ja-JP" altLang="en-US" dirty="0"/>
              <a:t>の手術点数表</a:t>
            </a:r>
            <a:endParaRPr lang="en-US" altLang="ja-JP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kumimoji="1" lang="ja-JP" altLang="en-US" dirty="0"/>
              <a:t>コンバーターで変換している</a:t>
            </a:r>
            <a:r>
              <a:rPr kumimoji="1" lang="ja-JP" altLang="en-US" dirty="0">
                <a:solidFill>
                  <a:schemeClr val="accent1"/>
                </a:solidFill>
              </a:rPr>
              <a:t>（完璧ではない）</a:t>
            </a:r>
            <a:endParaRPr kumimoji="1" lang="en-US" altLang="ja-JP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7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20224B-3063-D8FE-37F2-DA1E8647A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E01ED-3441-D134-35EF-E8A8A2F94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専門医申請の症例数カウント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A95602-5105-B511-2758-67C863FBA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kumimoji="1" lang="ja-JP" altLang="en-US" dirty="0"/>
              <a:t>１症例１術者の原則</a:t>
            </a:r>
            <a:endParaRPr kumimoji="1" lang="en-US" altLang="ja-JP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kumimoji="1" lang="ja-JP" altLang="en-US" dirty="0"/>
              <a:t>１名の患者さんに同時に複数の術式を行った場合、</a:t>
            </a:r>
            <a:r>
              <a:rPr lang="en-US" altLang="ja-JP" dirty="0"/>
              <a:t>A</a:t>
            </a:r>
            <a:r>
              <a:rPr lang="ja-JP" altLang="en-US" dirty="0"/>
              <a:t>術式に</a:t>
            </a:r>
            <a:r>
              <a:rPr lang="en-US" altLang="ja-JP" dirty="0"/>
              <a:t>a</a:t>
            </a:r>
            <a:r>
              <a:rPr lang="ja-JP" altLang="en-US" dirty="0"/>
              <a:t>医師が術者登録されたら、</a:t>
            </a:r>
            <a:r>
              <a:rPr lang="en-US" altLang="ja-JP" dirty="0"/>
              <a:t>B</a:t>
            </a:r>
            <a:r>
              <a:rPr lang="ja-JP" altLang="en-US" dirty="0"/>
              <a:t>術式を担当した</a:t>
            </a:r>
            <a:r>
              <a:rPr lang="en-US" altLang="ja-JP" dirty="0"/>
              <a:t>b</a:t>
            </a:r>
            <a:r>
              <a:rPr lang="ja-JP" altLang="en-US" dirty="0"/>
              <a:t>医師は術者にはカウントできない</a:t>
            </a:r>
            <a:endParaRPr lang="en-US" altLang="ja-JP" dirty="0"/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例）</a:t>
            </a:r>
            <a:r>
              <a:rPr lang="en-US" altLang="ja-JP" dirty="0"/>
              <a:t>AVR</a:t>
            </a:r>
            <a:r>
              <a:rPr lang="ja-JP" altLang="en-US" dirty="0"/>
              <a:t>（専攻医執刀）</a:t>
            </a:r>
            <a:r>
              <a:rPr lang="en-US" altLang="ja-JP" dirty="0"/>
              <a:t>+</a:t>
            </a:r>
            <a:r>
              <a:rPr lang="ja-JP" altLang="en-US" dirty="0"/>
              <a:t>全弓部置換（上級医執刀）</a:t>
            </a:r>
            <a:endParaRPr lang="en-US" altLang="ja-JP" dirty="0"/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例）</a:t>
            </a:r>
            <a:r>
              <a:rPr lang="en-US" altLang="ja-JP" dirty="0"/>
              <a:t>C-S</a:t>
            </a:r>
            <a:r>
              <a:rPr lang="ja-JP" altLang="en-US" dirty="0"/>
              <a:t>バイパス（上級医執刀）＋</a:t>
            </a:r>
            <a:r>
              <a:rPr lang="en-US" altLang="ja-JP" dirty="0"/>
              <a:t>TEVAR</a:t>
            </a:r>
            <a:r>
              <a:rPr lang="ja-JP" altLang="en-US" dirty="0"/>
              <a:t>（専攻医執刀）</a:t>
            </a:r>
            <a:endParaRPr lang="en-US" altLang="ja-JP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ja-JP" altLang="en-US" dirty="0"/>
              <a:t>いずれも専攻医または上級医のいずれか１名が、担当した術式の術者となる</a:t>
            </a:r>
            <a:endParaRPr lang="en-US" altLang="ja-JP" dirty="0"/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en-US" altLang="ja-JP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ja-JP" altLang="en-US" dirty="0">
                <a:solidFill>
                  <a:schemeClr val="accent1"/>
                </a:solidFill>
              </a:rPr>
              <a:t>グラフト採取をクレジットにする場合、</a:t>
            </a:r>
            <a:r>
              <a:rPr lang="en-US" altLang="ja-JP" dirty="0">
                <a:solidFill>
                  <a:schemeClr val="accent1"/>
                </a:solidFill>
              </a:rPr>
              <a:t>NCD</a:t>
            </a:r>
            <a:r>
              <a:rPr lang="ja-JP" altLang="en-US" dirty="0">
                <a:solidFill>
                  <a:schemeClr val="accent1"/>
                </a:solidFill>
              </a:rPr>
              <a:t>出力ではなく、紙ベースで申請</a:t>
            </a:r>
            <a:endParaRPr lang="en-US" altLang="ja-JP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05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453AEA-1FB8-0238-EC32-AAC851CD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NCD/JCVSD</a:t>
            </a:r>
            <a:r>
              <a:rPr kumimoji="1" lang="ja-JP" altLang="en-US" dirty="0"/>
              <a:t>入力・出力の現状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F3C12F-3C5E-4836-DA4D-2308E0358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１症例に複数術式登録可能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学会集計のため不可避</a:t>
            </a:r>
            <a:endParaRPr kumimoji="1" lang="en-US" altLang="ja-JP" dirty="0"/>
          </a:p>
          <a:p>
            <a:pPr lvl="1"/>
            <a:r>
              <a:rPr kumimoji="1" lang="ja-JP" altLang="en-US" dirty="0">
                <a:solidFill>
                  <a:schemeClr val="accent1"/>
                </a:solidFill>
              </a:rPr>
              <a:t>小児心臓領域では、主たる術式を術式１に登録するが、成人並びに血管にはルールがない</a:t>
            </a:r>
            <a:endParaRPr kumimoji="1" lang="en-US" altLang="ja-JP" dirty="0">
              <a:solidFill>
                <a:schemeClr val="accent1"/>
              </a:solidFill>
            </a:endParaRPr>
          </a:p>
          <a:p>
            <a:pPr marL="1828800" lvl="4" indent="0">
              <a:buNone/>
            </a:pPr>
            <a:endParaRPr kumimoji="1" lang="en-US" altLang="ja-JP" dirty="0"/>
          </a:p>
          <a:p>
            <a:r>
              <a:rPr kumimoji="1" lang="ja-JP" altLang="en-US" dirty="0"/>
              <a:t>１術式毎に１術者登録可能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外科専門医申請との整合性のため不可避</a:t>
            </a:r>
            <a:endParaRPr lang="en-US" altLang="ja-JP" dirty="0"/>
          </a:p>
          <a:p>
            <a:pPr lvl="1"/>
            <a:r>
              <a:rPr kumimoji="1" lang="ja-JP" altLang="en-US" dirty="0"/>
              <a:t>その場合、専門医申請者が、①術者登録されている、②難易度が高いもの、が</a:t>
            </a:r>
            <a:r>
              <a:rPr kumimoji="1" lang="en-US" altLang="ja-JP" dirty="0"/>
              <a:t>NCD</a:t>
            </a:r>
            <a:r>
              <a:rPr kumimoji="1" lang="ja-JP" altLang="en-US" dirty="0"/>
              <a:t>出力されている（申請者は修正可能）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ランダム症例抽出の不整合の原因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962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1DA21-A6EE-1111-AF6C-8BFE550E3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8EC87E-4FC1-6FEB-E096-B0774F025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NCD/JCVSD</a:t>
            </a:r>
            <a:r>
              <a:rPr kumimoji="1" lang="ja-JP" altLang="en-US" dirty="0"/>
              <a:t>入力・出力の変更点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9C3697-FBCE-EC9B-C8AD-2C803A1CC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１症例に複数術式登録可能</a:t>
            </a:r>
            <a:endParaRPr kumimoji="1" lang="en-US" altLang="ja-JP" dirty="0"/>
          </a:p>
          <a:p>
            <a:pPr marL="1828800" lvl="4" indent="0">
              <a:buNone/>
            </a:pPr>
            <a:endParaRPr kumimoji="1" lang="en-US" altLang="ja-JP" dirty="0"/>
          </a:p>
          <a:p>
            <a:r>
              <a:rPr kumimoji="1" lang="ja-JP" altLang="en-US" dirty="0"/>
              <a:t>１術式毎に１術者登録可能</a:t>
            </a:r>
            <a:endParaRPr kumimoji="1" lang="en-US" altLang="ja-JP" dirty="0"/>
          </a:p>
          <a:p>
            <a:pPr lvl="1"/>
            <a:r>
              <a:rPr kumimoji="1" lang="ja-JP" altLang="en-US" dirty="0">
                <a:solidFill>
                  <a:srgbClr val="FF0000"/>
                </a:solidFill>
              </a:rPr>
              <a:t>専門医申請時は、術式１に記載された内容（術式・術者）が</a:t>
            </a:r>
            <a:r>
              <a:rPr kumimoji="1" lang="en-US" altLang="ja-JP" dirty="0">
                <a:solidFill>
                  <a:srgbClr val="FF0000"/>
                </a:solidFill>
              </a:rPr>
              <a:t>NCD</a:t>
            </a:r>
            <a:r>
              <a:rPr kumimoji="1" lang="ja-JP" altLang="en-US" dirty="0">
                <a:solidFill>
                  <a:srgbClr val="FF0000"/>
                </a:solidFill>
              </a:rPr>
              <a:t>出力される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lvl="1"/>
            <a:r>
              <a:rPr kumimoji="1" lang="ja-JP" altLang="en-US" dirty="0"/>
              <a:t>点数が足りない場合は申請者自身で「どの術式を使用するか」修正してください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4703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3367</TotalTime>
  <Words>341</Words>
  <Application>Microsoft Office PowerPoint</Application>
  <PresentationFormat>ワイド画面</PresentationFormat>
  <Paragraphs>32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Meiryo UI</vt:lpstr>
      <vt:lpstr>游ゴシック</vt:lpstr>
      <vt:lpstr>Arial</vt:lpstr>
      <vt:lpstr>Office テーマ</vt:lpstr>
      <vt:lpstr>NCD/JCVSD入力 注意点と変更点</vt:lpstr>
      <vt:lpstr>専門医申請の症例数カウント</vt:lpstr>
      <vt:lpstr>専門医申請の症例数カウント</vt:lpstr>
      <vt:lpstr>NCD/JCVSD入力・出力の現状</vt:lpstr>
      <vt:lpstr>NCD/JCVSD入力・出力の変更点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206</cp:revision>
  <cp:lastPrinted>2020-10-08T03:16:45Z</cp:lastPrinted>
  <dcterms:created xsi:type="dcterms:W3CDTF">2020-08-04T07:49:58Z</dcterms:created>
  <dcterms:modified xsi:type="dcterms:W3CDTF">2024-10-22T01:01:28Z</dcterms:modified>
</cp:coreProperties>
</file>