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477" r:id="rId2"/>
    <p:sldId id="561" r:id="rId3"/>
    <p:sldId id="556" r:id="rId4"/>
    <p:sldId id="557" r:id="rId5"/>
    <p:sldId id="5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81" d="100"/>
          <a:sy n="81" d="100"/>
        </p:scale>
        <p:origin x="884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1D162-F03D-4238-ADF4-E712B70774DA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2CACD-7558-474A-A570-35A921FE54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97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E1BF96-F7E2-41B6-A2C4-3A8F7541DD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588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5362-A2D1-4872-A9F4-4F26FF970EDA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274-C672-4493-8332-2EEB2B729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096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5362-A2D1-4872-A9F4-4F26FF970EDA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274-C672-4493-8332-2EEB2B729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494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5362-A2D1-4872-A9F4-4F26FF970EDA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274-C672-4493-8332-2EEB2B729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6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5362-A2D1-4872-A9F4-4F26FF970EDA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274-C672-4493-8332-2EEB2B729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96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5362-A2D1-4872-A9F4-4F26FF970EDA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274-C672-4493-8332-2EEB2B729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78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5362-A2D1-4872-A9F4-4F26FF970EDA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274-C672-4493-8332-2EEB2B729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94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5362-A2D1-4872-A9F4-4F26FF970EDA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274-C672-4493-8332-2EEB2B729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70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5362-A2D1-4872-A9F4-4F26FF970EDA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274-C672-4493-8332-2EEB2B729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1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5362-A2D1-4872-A9F4-4F26FF970EDA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274-C672-4493-8332-2EEB2B729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6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5362-A2D1-4872-A9F4-4F26FF970EDA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274-C672-4493-8332-2EEB2B729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58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5362-A2D1-4872-A9F4-4F26FF970EDA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274-C672-4493-8332-2EEB2B729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99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55362-A2D1-4872-A9F4-4F26FF970EDA}" type="datetimeFigureOut">
              <a:rPr kumimoji="1" lang="ja-JP" altLang="en-US" smtClean="0"/>
              <a:t>2025/2/22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AD274-C672-4493-8332-2EEB2B729B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03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1115" y="2027204"/>
            <a:ext cx="3102429" cy="3555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外科専門研修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（</a:t>
            </a:r>
            <a:r>
              <a:rPr kumimoji="1" lang="en-US" altLang="ja-JP" sz="2000" dirty="0"/>
              <a:t>3</a:t>
            </a:r>
            <a:r>
              <a:rPr kumimoji="1" lang="ja-JP" altLang="en-US" sz="2000" dirty="0"/>
              <a:t>年間）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907973" y="2027203"/>
            <a:ext cx="3102429" cy="10885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心臓血管外科</a:t>
            </a:r>
            <a:r>
              <a:rPr lang="ja-JP" altLang="en-US" sz="2000" dirty="0"/>
              <a:t>研修</a:t>
            </a:r>
            <a:endParaRPr lang="en-US" altLang="ja-JP" sz="2000" dirty="0"/>
          </a:p>
          <a:p>
            <a:pPr algn="ctr"/>
            <a:r>
              <a:rPr lang="ja-JP" altLang="en-US" sz="2000" dirty="0"/>
              <a:t>（通常型）</a:t>
            </a:r>
            <a:endParaRPr kumimoji="1" lang="ja-JP" altLang="en-US" sz="2000" dirty="0"/>
          </a:p>
        </p:txBody>
      </p:sp>
      <p:sp>
        <p:nvSpPr>
          <p:cNvPr id="16" name="正方形/長方形 15"/>
          <p:cNvSpPr/>
          <p:nvPr/>
        </p:nvSpPr>
        <p:spPr>
          <a:xfrm>
            <a:off x="1796143" y="4494107"/>
            <a:ext cx="3102429" cy="10885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000" dirty="0"/>
          </a:p>
          <a:p>
            <a:pPr algn="ctr"/>
            <a:r>
              <a:rPr lang="ja-JP" altLang="en-US" sz="2000" dirty="0"/>
              <a:t>（</a:t>
            </a:r>
            <a:r>
              <a:rPr lang="en-US" altLang="ja-JP" sz="2000" dirty="0"/>
              <a:t>2</a:t>
            </a:r>
            <a:r>
              <a:rPr lang="ja-JP" altLang="en-US" sz="2000" dirty="0"/>
              <a:t>年連動型）</a:t>
            </a:r>
            <a:endParaRPr kumimoji="1" lang="ja-JP" altLang="en-US" sz="2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11943" y="5946524"/>
            <a:ext cx="6647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★</a:t>
            </a:r>
            <a:r>
              <a:rPr kumimoji="1" lang="ja-JP" altLang="en-US" sz="2400" dirty="0"/>
              <a:t>外科専門医試験　</a:t>
            </a:r>
            <a:r>
              <a:rPr kumimoji="1" lang="ja-JP" alt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★</a:t>
            </a:r>
            <a:r>
              <a:rPr kumimoji="1" lang="ja-JP" altLang="en-US" sz="2400" dirty="0"/>
              <a:t>心臓血管外科専門医試験</a:t>
            </a:r>
          </a:p>
        </p:txBody>
      </p:sp>
      <p:sp>
        <p:nvSpPr>
          <p:cNvPr id="21" name="タイトル 20">
            <a:extLst>
              <a:ext uri="{FF2B5EF4-FFF2-40B4-BE49-F238E27FC236}">
                <a16:creationId xmlns:a16="http://schemas.microsoft.com/office/drawing/2014/main" id="{0627220B-2E55-3B44-BAEA-C64CCA512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通常研修と連動研修</a:t>
            </a:r>
            <a:br>
              <a:rPr lang="en-US" altLang="ja-JP" dirty="0"/>
            </a:br>
            <a:r>
              <a:rPr lang="ja-JP" altLang="en-US" sz="2000" dirty="0"/>
              <a:t>（心臓血管外科研修は最短の</a:t>
            </a:r>
            <a:r>
              <a:rPr lang="en-US" altLang="ja-JP" sz="2000" dirty="0"/>
              <a:t>3</a:t>
            </a:r>
            <a:r>
              <a:rPr lang="ja-JP" altLang="en-US" sz="2000" dirty="0"/>
              <a:t>年を図示、</a:t>
            </a:r>
            <a:r>
              <a:rPr lang="en-US" altLang="ja-JP" sz="2000" dirty="0"/>
              <a:t>9</a:t>
            </a:r>
            <a:r>
              <a:rPr lang="ja-JP" altLang="en-US" sz="2000" dirty="0"/>
              <a:t>年以内に修了必要）</a:t>
            </a: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398164FD-C09C-4E17-A9E3-660E2EFB5AA9}"/>
              </a:ext>
            </a:extLst>
          </p:cNvPr>
          <p:cNvGrpSpPr/>
          <p:nvPr/>
        </p:nvGrpSpPr>
        <p:grpSpPr>
          <a:xfrm>
            <a:off x="751115" y="1690689"/>
            <a:ext cx="6270170" cy="216000"/>
            <a:chOff x="338817" y="2155369"/>
            <a:chExt cx="6270170" cy="495077"/>
          </a:xfrm>
        </p:grpSpPr>
        <p:cxnSp>
          <p:nvCxnSpPr>
            <p:cNvPr id="7" name="直線矢印コネクタ 6"/>
            <p:cNvCxnSpPr/>
            <p:nvPr/>
          </p:nvCxnSpPr>
          <p:spPr>
            <a:xfrm>
              <a:off x="338817" y="2155371"/>
              <a:ext cx="0" cy="484189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矢印コネクタ 7"/>
            <p:cNvCxnSpPr/>
            <p:nvPr/>
          </p:nvCxnSpPr>
          <p:spPr>
            <a:xfrm>
              <a:off x="3452129" y="2155373"/>
              <a:ext cx="0" cy="484189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矢印コネクタ 8"/>
            <p:cNvCxnSpPr/>
            <p:nvPr/>
          </p:nvCxnSpPr>
          <p:spPr>
            <a:xfrm>
              <a:off x="1383845" y="2166257"/>
              <a:ext cx="0" cy="484189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/>
            <p:cNvCxnSpPr/>
            <p:nvPr/>
          </p:nvCxnSpPr>
          <p:spPr>
            <a:xfrm>
              <a:off x="2417988" y="2155371"/>
              <a:ext cx="0" cy="484189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/>
            <p:cNvCxnSpPr/>
            <p:nvPr/>
          </p:nvCxnSpPr>
          <p:spPr>
            <a:xfrm>
              <a:off x="6608987" y="2155371"/>
              <a:ext cx="0" cy="484189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/>
            <p:nvPr/>
          </p:nvCxnSpPr>
          <p:spPr>
            <a:xfrm>
              <a:off x="4540703" y="2166255"/>
              <a:ext cx="0" cy="484189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>
              <a:off x="5574846" y="2155369"/>
              <a:ext cx="0" cy="484189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ABC1A246-1397-8A73-4001-3E595FA2846C}"/>
                </a:ext>
              </a:extLst>
            </p:cNvPr>
            <p:cNvCxnSpPr>
              <a:cxnSpLocks/>
            </p:cNvCxnSpPr>
            <p:nvPr/>
          </p:nvCxnSpPr>
          <p:spPr>
            <a:xfrm>
              <a:off x="338817" y="2179433"/>
              <a:ext cx="6270170" cy="0"/>
            </a:xfrm>
            <a:prstGeom prst="line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5B06712-D0F9-D975-8D33-F9C6BF6CA6AA}"/>
              </a:ext>
            </a:extLst>
          </p:cNvPr>
          <p:cNvSpPr/>
          <p:nvPr/>
        </p:nvSpPr>
        <p:spPr>
          <a:xfrm>
            <a:off x="2830286" y="3260656"/>
            <a:ext cx="3102429" cy="10885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000" dirty="0"/>
          </a:p>
          <a:p>
            <a:pPr algn="ctr"/>
            <a:r>
              <a:rPr lang="ja-JP" altLang="en-US" sz="2000" dirty="0"/>
              <a:t>（</a:t>
            </a:r>
            <a:r>
              <a:rPr lang="en-US" altLang="ja-JP" sz="2000" dirty="0"/>
              <a:t>1</a:t>
            </a:r>
            <a:r>
              <a:rPr lang="ja-JP" altLang="en-US" sz="2000" dirty="0"/>
              <a:t>年連動型）</a:t>
            </a:r>
            <a:endParaRPr kumimoji="1" lang="ja-JP" altLang="en-US" sz="2000" dirty="0"/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953A16A1-FB70-E8A8-A92A-44BA925266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1220" y="2024460"/>
            <a:ext cx="670618" cy="640135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66F2B04F-B384-2705-3EAA-EBA40D1F6D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5233" y="4494107"/>
            <a:ext cx="670618" cy="640135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4EA0047C-C955-CB02-8FE9-B29CFC0851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6096" y="3233547"/>
            <a:ext cx="670618" cy="64013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326CBD9C-047B-D449-B297-6BAB856001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4875" y="2024461"/>
            <a:ext cx="670618" cy="64013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1500390F-9490-59C4-9106-4BED03774D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1220" y="3233546"/>
            <a:ext cx="670618" cy="64013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1118992D-4E70-B9B9-78A5-CFF38AA45C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1220" y="4494105"/>
            <a:ext cx="670618" cy="6401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17849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4F3B45-9768-EDC9-7426-C85963A2F4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3CDB29D-FEDF-5891-D8F2-465B305453C4}"/>
              </a:ext>
            </a:extLst>
          </p:cNvPr>
          <p:cNvSpPr txBox="1">
            <a:spLocks/>
          </p:cNvSpPr>
          <p:nvPr/>
        </p:nvSpPr>
        <p:spPr>
          <a:xfrm>
            <a:off x="542224" y="548641"/>
            <a:ext cx="8236016" cy="8085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外科専門研修開始年別スケジュール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D680F34-AE2D-9207-2220-2E2B164C51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955543"/>
              </p:ext>
            </p:extLst>
          </p:nvPr>
        </p:nvGraphicFramePr>
        <p:xfrm>
          <a:off x="462013" y="1357162"/>
          <a:ext cx="8104471" cy="4432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2290">
                  <a:extLst>
                    <a:ext uri="{9D8B030D-6E8A-4147-A177-3AD203B41FA5}">
                      <a16:colId xmlns:a16="http://schemas.microsoft.com/office/drawing/2014/main" val="3599031722"/>
                    </a:ext>
                  </a:extLst>
                </a:gridCol>
                <a:gridCol w="2107933">
                  <a:extLst>
                    <a:ext uri="{9D8B030D-6E8A-4147-A177-3AD203B41FA5}">
                      <a16:colId xmlns:a16="http://schemas.microsoft.com/office/drawing/2014/main" val="232470419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600045085"/>
                    </a:ext>
                  </a:extLst>
                </a:gridCol>
                <a:gridCol w="2319688">
                  <a:extLst>
                    <a:ext uri="{9D8B030D-6E8A-4147-A177-3AD203B41FA5}">
                      <a16:colId xmlns:a16="http://schemas.microsoft.com/office/drawing/2014/main" val="3420577548"/>
                    </a:ext>
                  </a:extLst>
                </a:gridCol>
              </a:tblGrid>
              <a:tr h="490889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900" u="none" strike="noStrike" dirty="0">
                          <a:effectLst/>
                        </a:rPr>
                        <a:t>外科専門研修</a:t>
                      </a:r>
                      <a:endParaRPr lang="zh-TW" altLang="en-US" sz="19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zh-TW" altLang="en-US" sz="1900" u="none" strike="noStrike">
                          <a:effectLst/>
                        </a:rPr>
                        <a:t>連動型（</a:t>
                      </a:r>
                      <a:r>
                        <a:rPr lang="en-US" altLang="zh-TW" sz="1900" u="none" strike="noStrike">
                          <a:effectLst/>
                        </a:rPr>
                        <a:t>2</a:t>
                      </a:r>
                      <a:r>
                        <a:rPr lang="zh-TW" altLang="en-US" sz="1900" u="none" strike="noStrike">
                          <a:effectLst/>
                        </a:rPr>
                        <a:t>年）</a:t>
                      </a:r>
                      <a:endParaRPr lang="zh-TW" altLang="en-US" sz="1900" b="1" i="0" u="none" strike="noStrike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zh-TW" altLang="en-US" sz="1900" u="none" strike="noStrike">
                          <a:effectLst/>
                        </a:rPr>
                        <a:t>連動型（</a:t>
                      </a:r>
                      <a:r>
                        <a:rPr lang="en-US" altLang="zh-TW" sz="1900" u="none" strike="noStrike">
                          <a:effectLst/>
                        </a:rPr>
                        <a:t>1</a:t>
                      </a:r>
                      <a:r>
                        <a:rPr lang="zh-TW" altLang="en-US" sz="1900" u="none" strike="noStrike">
                          <a:effectLst/>
                        </a:rPr>
                        <a:t>年）</a:t>
                      </a:r>
                      <a:endParaRPr lang="zh-TW" altLang="en-US" sz="1900" b="1" i="0" u="none" strike="noStrike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900" u="none" strike="noStrike">
                          <a:effectLst/>
                        </a:rPr>
                        <a:t>通常型</a:t>
                      </a:r>
                      <a:endParaRPr lang="ja-JP" altLang="en-US" sz="1900" b="1" i="0" u="none" strike="noStrike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extLst>
                  <a:ext uri="{0D108BD9-81ED-4DB2-BD59-A6C34878D82A}">
                    <a16:rowId xmlns:a16="http://schemas.microsoft.com/office/drawing/2014/main" val="2095864216"/>
                  </a:ext>
                </a:extLst>
              </a:tr>
              <a:tr h="42306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900" u="none" strike="noStrike">
                          <a:effectLst/>
                        </a:rPr>
                        <a:t>開始年</a:t>
                      </a:r>
                      <a:endParaRPr lang="ja-JP" altLang="en-US" sz="1900" b="1" i="0" u="none" strike="noStrike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451008"/>
                  </a:ext>
                </a:extLst>
              </a:tr>
              <a:tr h="52582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2019</a:t>
                      </a:r>
                      <a:r>
                        <a:rPr lang="ja-JP" altLang="en-US" sz="1900" u="none" strike="noStrike">
                          <a:effectLst/>
                        </a:rPr>
                        <a:t>年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900" u="none" strike="noStrike" dirty="0">
                          <a:effectLst/>
                        </a:rPr>
                        <a:t>修了次第受験可能</a:t>
                      </a:r>
                      <a:endParaRPr lang="ja-JP" alt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900" u="none" strike="noStrike">
                          <a:effectLst/>
                        </a:rPr>
                        <a:t>修了次第受験可能</a:t>
                      </a:r>
                      <a:endParaRPr lang="ja-JP" altLang="en-US" sz="1900" b="0" i="0" u="none" strike="noStrike">
                        <a:solidFill>
                          <a:srgbClr val="0070C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2025</a:t>
                      </a:r>
                      <a:r>
                        <a:rPr lang="ja-JP" altLang="en-US" sz="1900" u="none" strike="noStrike">
                          <a:effectLst/>
                        </a:rPr>
                        <a:t>年～受験可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extLst>
                  <a:ext uri="{0D108BD9-81ED-4DB2-BD59-A6C34878D82A}">
                    <a16:rowId xmlns:a16="http://schemas.microsoft.com/office/drawing/2014/main" val="1704545471"/>
                  </a:ext>
                </a:extLst>
              </a:tr>
              <a:tr h="3354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500" u="none" strike="noStrike">
                          <a:effectLst/>
                        </a:rPr>
                        <a:t>2029</a:t>
                      </a:r>
                      <a:r>
                        <a:rPr lang="ja-JP" altLang="en-US" sz="1500" u="none" strike="noStrike">
                          <a:effectLst/>
                        </a:rPr>
                        <a:t>年</a:t>
                      </a:r>
                      <a:r>
                        <a:rPr lang="en-US" altLang="ja-JP" sz="1500" u="none" strike="noStrike">
                          <a:effectLst/>
                        </a:rPr>
                        <a:t>3</a:t>
                      </a:r>
                      <a:r>
                        <a:rPr lang="ja-JP" altLang="en-US" sz="1500" u="none" strike="noStrike">
                          <a:effectLst/>
                        </a:rPr>
                        <a:t>月までに修了</a:t>
                      </a:r>
                      <a:endParaRPr lang="ja-JP" altLang="en-US" sz="1500" b="0" i="0" u="none" strike="noStrike">
                        <a:solidFill>
                          <a:srgbClr val="0070C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500" u="none" strike="noStrike" dirty="0">
                          <a:effectLst/>
                        </a:rPr>
                        <a:t>2030</a:t>
                      </a:r>
                      <a:r>
                        <a:rPr lang="ja-JP" altLang="en-US" sz="1500" u="none" strike="noStrike" dirty="0">
                          <a:effectLst/>
                        </a:rPr>
                        <a:t>年</a:t>
                      </a:r>
                      <a:r>
                        <a:rPr lang="en-US" altLang="ja-JP" sz="1500" u="none" strike="noStrike" dirty="0">
                          <a:effectLst/>
                        </a:rPr>
                        <a:t>3</a:t>
                      </a:r>
                      <a:r>
                        <a:rPr lang="ja-JP" altLang="en-US" sz="1500" u="none" strike="noStrike" dirty="0">
                          <a:effectLst/>
                        </a:rPr>
                        <a:t>月までに修了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829350"/>
                  </a:ext>
                </a:extLst>
              </a:tr>
              <a:tr h="52582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2020</a:t>
                      </a:r>
                      <a:r>
                        <a:rPr lang="ja-JP" altLang="en-US" sz="1900" u="none" strike="noStrike">
                          <a:effectLst/>
                        </a:rPr>
                        <a:t>年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900" u="none" strike="noStrike">
                          <a:effectLst/>
                        </a:rPr>
                        <a:t>修了次第受験可能</a:t>
                      </a:r>
                      <a:endParaRPr lang="ja-JP" altLang="en-US" sz="1900" b="0" i="0" u="none" strike="noStrike">
                        <a:solidFill>
                          <a:srgbClr val="0070C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 dirty="0">
                          <a:effectLst/>
                        </a:rPr>
                        <a:t>2025</a:t>
                      </a:r>
                      <a:r>
                        <a:rPr lang="ja-JP" altLang="en-US" sz="1900" u="none" strike="noStrike" dirty="0">
                          <a:effectLst/>
                        </a:rPr>
                        <a:t>年～受験可</a:t>
                      </a:r>
                      <a:endParaRPr lang="ja-JP" alt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2026</a:t>
                      </a:r>
                      <a:r>
                        <a:rPr lang="ja-JP" altLang="en-US" sz="1900" u="none" strike="noStrike">
                          <a:effectLst/>
                        </a:rPr>
                        <a:t>年～受験可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extLst>
                  <a:ext uri="{0D108BD9-81ED-4DB2-BD59-A6C34878D82A}">
                    <a16:rowId xmlns:a16="http://schemas.microsoft.com/office/drawing/2014/main" val="1520627248"/>
                  </a:ext>
                </a:extLst>
              </a:tr>
              <a:tr h="3485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500" u="none" strike="noStrike">
                          <a:effectLst/>
                        </a:rPr>
                        <a:t>2030</a:t>
                      </a:r>
                      <a:r>
                        <a:rPr lang="ja-JP" altLang="en-US" sz="1500" u="none" strike="noStrike">
                          <a:effectLst/>
                        </a:rPr>
                        <a:t>年</a:t>
                      </a:r>
                      <a:r>
                        <a:rPr lang="en-US" altLang="ja-JP" sz="1500" u="none" strike="noStrike">
                          <a:effectLst/>
                        </a:rPr>
                        <a:t>3</a:t>
                      </a:r>
                      <a:r>
                        <a:rPr lang="ja-JP" altLang="en-US" sz="1500" u="none" strike="noStrike">
                          <a:effectLst/>
                        </a:rPr>
                        <a:t>月までに修了</a:t>
                      </a:r>
                      <a:endParaRPr lang="ja-JP" altLang="en-US" sz="15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813676"/>
                  </a:ext>
                </a:extLst>
              </a:tr>
              <a:tr h="4455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2021</a:t>
                      </a:r>
                      <a:r>
                        <a:rPr lang="ja-JP" altLang="en-US" sz="1900" u="none" strike="noStrike">
                          <a:effectLst/>
                        </a:rPr>
                        <a:t>年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2025</a:t>
                      </a:r>
                      <a:r>
                        <a:rPr lang="ja-JP" altLang="en-US" sz="1900" u="none" strike="noStrike">
                          <a:effectLst/>
                        </a:rPr>
                        <a:t>年～受験可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2026</a:t>
                      </a:r>
                      <a:r>
                        <a:rPr lang="ja-JP" altLang="en-US" sz="1900" u="none" strike="noStrike">
                          <a:effectLst/>
                        </a:rPr>
                        <a:t>年～受験可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2027</a:t>
                      </a:r>
                      <a:r>
                        <a:rPr lang="ja-JP" altLang="en-US" sz="1900" u="none" strike="noStrike">
                          <a:effectLst/>
                        </a:rPr>
                        <a:t>年～受験可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extLst>
                  <a:ext uri="{0D108BD9-81ED-4DB2-BD59-A6C34878D82A}">
                    <a16:rowId xmlns:a16="http://schemas.microsoft.com/office/drawing/2014/main" val="2257491545"/>
                  </a:ext>
                </a:extLst>
              </a:tr>
              <a:tr h="4455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2022</a:t>
                      </a:r>
                      <a:r>
                        <a:rPr lang="ja-JP" altLang="en-US" sz="1900" u="none" strike="noStrike">
                          <a:effectLst/>
                        </a:rPr>
                        <a:t>年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2026</a:t>
                      </a:r>
                      <a:r>
                        <a:rPr lang="ja-JP" altLang="en-US" sz="1900" u="none" strike="noStrike">
                          <a:effectLst/>
                        </a:rPr>
                        <a:t>年～受験可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2027</a:t>
                      </a:r>
                      <a:r>
                        <a:rPr lang="ja-JP" altLang="en-US" sz="1900" u="none" strike="noStrike">
                          <a:effectLst/>
                        </a:rPr>
                        <a:t>年～受験可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研修開始登録</a:t>
                      </a:r>
                      <a:endParaRPr lang="zh-TW" altLang="en-US" sz="1900" b="1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extLst>
                  <a:ext uri="{0D108BD9-81ED-4DB2-BD59-A6C34878D82A}">
                    <a16:rowId xmlns:a16="http://schemas.microsoft.com/office/drawing/2014/main" val="3912747283"/>
                  </a:ext>
                </a:extLst>
              </a:tr>
              <a:tr h="4455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2023</a:t>
                      </a:r>
                      <a:r>
                        <a:rPr lang="ja-JP" altLang="en-US" sz="1900" u="none" strike="noStrike">
                          <a:effectLst/>
                        </a:rPr>
                        <a:t>年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2027</a:t>
                      </a:r>
                      <a:r>
                        <a:rPr lang="ja-JP" altLang="en-US" sz="1900" u="none" strike="noStrike">
                          <a:effectLst/>
                        </a:rPr>
                        <a:t>年～受験可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研修開始登録</a:t>
                      </a:r>
                      <a:endParaRPr lang="zh-TW" altLang="en-US" sz="1900" b="1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>
                          <a:effectLst/>
                        </a:rPr>
                        <a:t>2026</a:t>
                      </a:r>
                      <a:r>
                        <a:rPr lang="ja-JP" altLang="en-US" sz="1900" u="none" strike="noStrike">
                          <a:effectLst/>
                        </a:rPr>
                        <a:t>年登録</a:t>
                      </a:r>
                      <a:endParaRPr lang="ja-JP" altLang="en-US" sz="19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extLst>
                  <a:ext uri="{0D108BD9-81ED-4DB2-BD59-A6C34878D82A}">
                    <a16:rowId xmlns:a16="http://schemas.microsoft.com/office/drawing/2014/main" val="2547263698"/>
                  </a:ext>
                </a:extLst>
              </a:tr>
              <a:tr h="4455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 dirty="0">
                          <a:effectLst/>
                        </a:rPr>
                        <a:t>2024</a:t>
                      </a:r>
                      <a:r>
                        <a:rPr lang="ja-JP" altLang="en-US" sz="1900" u="none" strike="noStrike" dirty="0">
                          <a:effectLst/>
                        </a:rPr>
                        <a:t>年</a:t>
                      </a:r>
                      <a:endParaRPr lang="ja-JP" alt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研修開始登録</a:t>
                      </a:r>
                      <a:endParaRPr lang="zh-TW" altLang="en-US" sz="1900" b="1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 dirty="0">
                          <a:effectLst/>
                        </a:rPr>
                        <a:t>2026</a:t>
                      </a:r>
                      <a:r>
                        <a:rPr lang="ja-JP" altLang="en-US" sz="1900" u="none" strike="noStrike" dirty="0">
                          <a:effectLst/>
                        </a:rPr>
                        <a:t>年登録</a:t>
                      </a:r>
                      <a:endParaRPr lang="ja-JP" alt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900" u="none" strike="noStrike" dirty="0">
                          <a:effectLst/>
                        </a:rPr>
                        <a:t>2027</a:t>
                      </a:r>
                      <a:r>
                        <a:rPr lang="ja-JP" altLang="en-US" sz="1900" u="none" strike="noStrike" dirty="0">
                          <a:effectLst/>
                        </a:rPr>
                        <a:t>年登録</a:t>
                      </a:r>
                      <a:endParaRPr lang="ja-JP" alt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00" marR="4900" marT="4900" marB="0" anchor="ctr"/>
                </a:tc>
                <a:extLst>
                  <a:ext uri="{0D108BD9-81ED-4DB2-BD59-A6C34878D82A}">
                    <a16:rowId xmlns:a16="http://schemas.microsoft.com/office/drawing/2014/main" val="3905445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84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671511" y="140737"/>
            <a:ext cx="7986713" cy="75461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6472" y="-145057"/>
            <a:ext cx="8515350" cy="1325563"/>
          </a:xfrm>
        </p:spPr>
        <p:txBody>
          <a:bodyPr/>
          <a:lstStyle/>
          <a:p>
            <a:pPr algn="ctr"/>
            <a:r>
              <a:rPr kumimoji="1" lang="en-US" altLang="ja-JP" dirty="0"/>
              <a:t>2022</a:t>
            </a:r>
            <a:r>
              <a:rPr kumimoji="1" lang="ja-JP" altLang="en-US" dirty="0"/>
              <a:t>年外科専門研修開始の方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961" y="1085300"/>
            <a:ext cx="9016583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300" b="1" dirty="0">
                <a:solidFill>
                  <a:srgbClr val="FF0000"/>
                </a:solidFill>
              </a:rPr>
              <a:t>・通常型のみ登録可能です</a:t>
            </a:r>
            <a:endParaRPr lang="en-US" altLang="ja-JP" sz="3300" b="1" dirty="0">
              <a:solidFill>
                <a:srgbClr val="FF0000"/>
              </a:solidFill>
            </a:endParaRPr>
          </a:p>
          <a:p>
            <a:r>
              <a:rPr lang="ja-JP" altLang="en-US" sz="3300" dirty="0"/>
              <a:t>　   </a:t>
            </a:r>
            <a:r>
              <a:rPr lang="ja-JP" altLang="en-US" sz="2800" dirty="0"/>
              <a:t>最短</a:t>
            </a:r>
            <a:r>
              <a:rPr lang="en-US" altLang="ja-JP" sz="2800" dirty="0"/>
              <a:t>2028</a:t>
            </a:r>
            <a:r>
              <a:rPr lang="ja-JP" altLang="en-US" sz="2800" dirty="0"/>
              <a:t>年</a:t>
            </a:r>
            <a:r>
              <a:rPr lang="en-US" altLang="ja-JP" sz="2800" dirty="0"/>
              <a:t>3</a:t>
            </a:r>
            <a:r>
              <a:rPr lang="ja-JP" altLang="en-US" sz="2800" dirty="0"/>
              <a:t>月末で修了可能</a:t>
            </a:r>
            <a:endParaRPr lang="en-US" altLang="ja-JP" sz="2800" dirty="0"/>
          </a:p>
          <a:p>
            <a:r>
              <a:rPr lang="ja-JP" altLang="en-US" sz="2800" dirty="0"/>
              <a:t>　　・</a:t>
            </a:r>
            <a:r>
              <a:rPr lang="en-US" altLang="ja-JP" sz="2800" dirty="0"/>
              <a:t>2028</a:t>
            </a:r>
            <a:r>
              <a:rPr lang="ja-JP" altLang="en-US" sz="2800" dirty="0"/>
              <a:t>年秋の心臓血管外科専門医試験</a:t>
            </a:r>
            <a:endParaRPr lang="en-US" altLang="ja-JP" sz="2800" dirty="0"/>
          </a:p>
          <a:p>
            <a:r>
              <a:rPr lang="ja-JP" altLang="en-US" sz="2800" dirty="0"/>
              <a:t>　　</a:t>
            </a:r>
            <a:r>
              <a:rPr lang="en-US" altLang="ja-JP" sz="2800" dirty="0"/>
              <a:t>2034</a:t>
            </a:r>
            <a:r>
              <a:rPr lang="ja-JP" altLang="en-US" sz="2800" dirty="0"/>
              <a:t>年</a:t>
            </a:r>
            <a:r>
              <a:rPr lang="en-US" altLang="ja-JP" sz="2800" dirty="0"/>
              <a:t>3</a:t>
            </a:r>
            <a:r>
              <a:rPr lang="ja-JP" altLang="en-US" sz="2800" dirty="0"/>
              <a:t>月末が研修修了期限</a:t>
            </a:r>
            <a:endParaRPr lang="en-US" altLang="ja-JP" sz="2800" dirty="0"/>
          </a:p>
          <a:p>
            <a:r>
              <a:rPr lang="ja-JP" altLang="en-US" sz="2800" dirty="0"/>
              <a:t>　　・修了後</a:t>
            </a:r>
            <a:r>
              <a:rPr lang="en-US" altLang="ja-JP" sz="2800" dirty="0"/>
              <a:t>5</a:t>
            </a:r>
            <a:r>
              <a:rPr lang="ja-JP" altLang="en-US" sz="2800" dirty="0"/>
              <a:t>年が合格期限</a:t>
            </a:r>
            <a:endParaRPr lang="en-US" altLang="ja-JP" sz="2800" dirty="0"/>
          </a:p>
          <a:p>
            <a:r>
              <a:rPr lang="ja-JP" altLang="en-US" sz="3300" dirty="0"/>
              <a:t>　　</a:t>
            </a:r>
            <a:endParaRPr lang="en-US" altLang="ja-JP" sz="3300" dirty="0"/>
          </a:p>
        </p:txBody>
      </p:sp>
    </p:spTree>
    <p:extLst>
      <p:ext uri="{BB962C8B-B14F-4D97-AF65-F5344CB8AC3E}">
        <p14:creationId xmlns:p14="http://schemas.microsoft.com/office/powerpoint/2010/main" val="18076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671511" y="140737"/>
            <a:ext cx="7986713" cy="7546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6472" y="-145057"/>
            <a:ext cx="8515350" cy="1325563"/>
          </a:xfrm>
        </p:spPr>
        <p:txBody>
          <a:bodyPr/>
          <a:lstStyle/>
          <a:p>
            <a:pPr algn="ctr"/>
            <a:r>
              <a:rPr kumimoji="1" lang="en-US" altLang="ja-JP" dirty="0"/>
              <a:t>2023</a:t>
            </a:r>
            <a:r>
              <a:rPr kumimoji="1" lang="ja-JP" altLang="en-US" dirty="0"/>
              <a:t>年外科専門研修開始の方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69823" y="1085300"/>
            <a:ext cx="88741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300" b="1" dirty="0">
                <a:solidFill>
                  <a:srgbClr val="FF0000"/>
                </a:solidFill>
              </a:rPr>
              <a:t>・</a:t>
            </a:r>
            <a:r>
              <a:rPr lang="en-US" altLang="ja-JP" sz="3300" b="1" dirty="0">
                <a:solidFill>
                  <a:srgbClr val="FF0000"/>
                </a:solidFill>
              </a:rPr>
              <a:t>1</a:t>
            </a:r>
            <a:r>
              <a:rPr lang="ja-JP" altLang="en-US" sz="3300" b="1" dirty="0">
                <a:solidFill>
                  <a:srgbClr val="FF0000"/>
                </a:solidFill>
              </a:rPr>
              <a:t>年連動型希望の方は登録してください</a:t>
            </a:r>
            <a:endParaRPr lang="en-US" altLang="ja-JP" sz="3300" b="1" dirty="0">
              <a:solidFill>
                <a:srgbClr val="FF0000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   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最短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2028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月末で修了可能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・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2028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年秋の心臓血管外科専門医試験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2034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月末が研修修了期限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・修了後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5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年が合格期限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endParaRPr lang="en-US" altLang="ja-JP" sz="2400" u="sng" dirty="0">
              <a:solidFill>
                <a:srgbClr val="0070C0"/>
              </a:solidFill>
            </a:endParaRPr>
          </a:p>
          <a:p>
            <a:r>
              <a:rPr lang="ja-JP" altLang="en-US" sz="3300" b="1" dirty="0">
                <a:solidFill>
                  <a:srgbClr val="0070C0"/>
                </a:solidFill>
              </a:rPr>
              <a:t>・通常型希望の方は来年登録申請です</a:t>
            </a:r>
            <a:endParaRPr lang="en-US" altLang="ja-JP" sz="3300" b="1" dirty="0">
              <a:solidFill>
                <a:srgbClr val="0070C0"/>
              </a:solidFill>
            </a:endParaRPr>
          </a:p>
          <a:p>
            <a:r>
              <a:rPr lang="ja-JP" altLang="en-US" sz="3300" dirty="0"/>
              <a:t>　   </a:t>
            </a:r>
            <a:r>
              <a:rPr lang="ja-JP" altLang="en-US" sz="2800" dirty="0"/>
              <a:t>最短</a:t>
            </a:r>
            <a:r>
              <a:rPr lang="en-US" altLang="ja-JP" sz="2800" dirty="0"/>
              <a:t>2029</a:t>
            </a:r>
            <a:r>
              <a:rPr lang="ja-JP" altLang="en-US" sz="2800" dirty="0"/>
              <a:t>年</a:t>
            </a:r>
            <a:r>
              <a:rPr lang="en-US" altLang="ja-JP" sz="2800" dirty="0"/>
              <a:t>3</a:t>
            </a:r>
            <a:r>
              <a:rPr lang="ja-JP" altLang="en-US" sz="2800" dirty="0"/>
              <a:t>月末で修了可能　　</a:t>
            </a:r>
            <a:endParaRPr lang="en-US" altLang="ja-JP" sz="3300" dirty="0"/>
          </a:p>
        </p:txBody>
      </p:sp>
    </p:spTree>
    <p:extLst>
      <p:ext uri="{BB962C8B-B14F-4D97-AF65-F5344CB8AC3E}">
        <p14:creationId xmlns:p14="http://schemas.microsoft.com/office/powerpoint/2010/main" val="1629086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671511" y="140737"/>
            <a:ext cx="7986713" cy="75461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6472" y="-145057"/>
            <a:ext cx="8515350" cy="1325563"/>
          </a:xfrm>
        </p:spPr>
        <p:txBody>
          <a:bodyPr/>
          <a:lstStyle/>
          <a:p>
            <a:pPr algn="ctr"/>
            <a:r>
              <a:rPr kumimoji="1" lang="en-US" altLang="ja-JP"/>
              <a:t>2024</a:t>
            </a:r>
            <a:r>
              <a:rPr kumimoji="1" lang="ja-JP" altLang="en-US"/>
              <a:t>年</a:t>
            </a:r>
            <a:r>
              <a:rPr kumimoji="1" lang="ja-JP" altLang="en-US" dirty="0"/>
              <a:t>外科専門研修開始の方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7456" y="1085300"/>
            <a:ext cx="924893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300" b="1" dirty="0">
                <a:solidFill>
                  <a:srgbClr val="FF0000"/>
                </a:solidFill>
              </a:rPr>
              <a:t>・</a:t>
            </a:r>
            <a:r>
              <a:rPr lang="en-US" altLang="ja-JP" sz="3300" b="1" dirty="0">
                <a:solidFill>
                  <a:srgbClr val="FF0000"/>
                </a:solidFill>
              </a:rPr>
              <a:t>2</a:t>
            </a:r>
            <a:r>
              <a:rPr lang="ja-JP" altLang="en-US" sz="3300" b="1" dirty="0">
                <a:solidFill>
                  <a:srgbClr val="FF0000"/>
                </a:solidFill>
              </a:rPr>
              <a:t>年連動型希望の方は登録してください</a:t>
            </a:r>
            <a:endParaRPr lang="en-US" altLang="ja-JP" sz="3300" b="1" dirty="0">
              <a:solidFill>
                <a:srgbClr val="FF0000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300" dirty="0"/>
              <a:t>　   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最短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2028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月末で修了可能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・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2028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年秋の心臓血管外科専門医試験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2034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月末が研修修了期限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・修了後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5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年が合格期限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r>
              <a:rPr lang="ja-JP" altLang="en-US" sz="3300" b="1" dirty="0">
                <a:solidFill>
                  <a:srgbClr val="0070C0"/>
                </a:solidFill>
              </a:rPr>
              <a:t>・</a:t>
            </a:r>
            <a:r>
              <a:rPr lang="en-US" altLang="ja-JP" sz="3300" b="1" dirty="0">
                <a:solidFill>
                  <a:srgbClr val="0070C0"/>
                </a:solidFill>
              </a:rPr>
              <a:t>1</a:t>
            </a:r>
            <a:r>
              <a:rPr lang="ja-JP" altLang="en-US" sz="3300" b="1" dirty="0">
                <a:solidFill>
                  <a:srgbClr val="0070C0"/>
                </a:solidFill>
              </a:rPr>
              <a:t>年連動型希望の方は来年登録申請です</a:t>
            </a:r>
            <a:endParaRPr lang="en-US" altLang="ja-JP" sz="3300" b="1" dirty="0">
              <a:solidFill>
                <a:srgbClr val="0070C0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300" dirty="0"/>
              <a:t>　   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最短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2029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月末で修了可能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</a:t>
            </a:r>
            <a:endParaRPr kumimoji="0" lang="en-US" altLang="ja-JP" sz="3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r>
              <a:rPr lang="ja-JP" altLang="en-US" sz="3300" b="1" dirty="0">
                <a:solidFill>
                  <a:srgbClr val="0070C0"/>
                </a:solidFill>
              </a:rPr>
              <a:t>・通常型希望の方は</a:t>
            </a:r>
            <a:r>
              <a:rPr lang="ja-JP" altLang="en-US" sz="3300" b="1" u="sng" dirty="0">
                <a:solidFill>
                  <a:srgbClr val="0070C0"/>
                </a:solidFill>
              </a:rPr>
              <a:t>再来年</a:t>
            </a:r>
            <a:r>
              <a:rPr lang="ja-JP" altLang="en-US" sz="3300" b="1" dirty="0">
                <a:solidFill>
                  <a:srgbClr val="0070C0"/>
                </a:solidFill>
              </a:rPr>
              <a:t>登録申請です</a:t>
            </a:r>
            <a:endParaRPr lang="en-US" altLang="ja-JP" sz="3300" b="1" dirty="0">
              <a:solidFill>
                <a:srgbClr val="0070C0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300" dirty="0"/>
              <a:t>　   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最短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2030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月末で修了可能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7078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2|48.6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418</Words>
  <Application>Microsoft Office PowerPoint</Application>
  <PresentationFormat>画面に合わせる (4:3)</PresentationFormat>
  <Paragraphs>73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游ゴシック</vt:lpstr>
      <vt:lpstr>Arial</vt:lpstr>
      <vt:lpstr>Calibri</vt:lpstr>
      <vt:lpstr>Calibri Light</vt:lpstr>
      <vt:lpstr>Office テーマ</vt:lpstr>
      <vt:lpstr>通常研修と連動研修 （心臓血管外科研修は最短の3年を図示、9年以内に修了必要）</vt:lpstr>
      <vt:lpstr>PowerPoint プレゼンテーション</vt:lpstr>
      <vt:lpstr>2022年外科専門研修開始の方</vt:lpstr>
      <vt:lpstr>2023年外科専門研修開始の方</vt:lpstr>
      <vt:lpstr>2024年外科専門研修開始の方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2018/4     2019/4     2020/4     2021/4     2022/4     2023/4     2024/4     2025/4</dc:title>
  <dc:creator>kyoubu_02</dc:creator>
  <cp:lastModifiedBy>jats_02</cp:lastModifiedBy>
  <cp:revision>12</cp:revision>
  <dcterms:created xsi:type="dcterms:W3CDTF">2021-11-27T03:17:49Z</dcterms:created>
  <dcterms:modified xsi:type="dcterms:W3CDTF">2025-02-22T01:56:40Z</dcterms:modified>
</cp:coreProperties>
</file>